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4" r:id="rId3"/>
    <p:sldMasterId id="2147483705" r:id="rId4"/>
  </p:sldMasterIdLst>
  <p:notesMasterIdLst>
    <p:notesMasterId r:id="rId26"/>
  </p:notesMasterIdLst>
  <p:sldIdLst>
    <p:sldId id="256" r:id="rId5"/>
    <p:sldId id="374" r:id="rId6"/>
    <p:sldId id="375" r:id="rId7"/>
    <p:sldId id="385" r:id="rId8"/>
    <p:sldId id="386" r:id="rId9"/>
    <p:sldId id="387" r:id="rId10"/>
    <p:sldId id="350" r:id="rId11"/>
    <p:sldId id="351" r:id="rId12"/>
    <p:sldId id="352" r:id="rId13"/>
    <p:sldId id="353" r:id="rId14"/>
    <p:sldId id="354" r:id="rId15"/>
    <p:sldId id="357" r:id="rId16"/>
    <p:sldId id="358" r:id="rId17"/>
    <p:sldId id="388" r:id="rId18"/>
    <p:sldId id="361" r:id="rId19"/>
    <p:sldId id="359" r:id="rId20"/>
    <p:sldId id="376" r:id="rId21"/>
    <p:sldId id="377" r:id="rId22"/>
    <p:sldId id="379" r:id="rId23"/>
    <p:sldId id="380" r:id="rId24"/>
    <p:sldId id="384"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00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0" autoAdjust="0"/>
    <p:restoredTop sz="86567" autoAdjust="0"/>
  </p:normalViewPr>
  <p:slideViewPr>
    <p:cSldViewPr>
      <p:cViewPr varScale="1">
        <p:scale>
          <a:sx n="93" d="100"/>
          <a:sy n="93" d="100"/>
        </p:scale>
        <p:origin x="432" y="84"/>
      </p:cViewPr>
      <p:guideLst>
        <p:guide orient="horz" pos="2160"/>
        <p:guide pos="2880"/>
      </p:guideLst>
    </p:cSldViewPr>
  </p:slideViewPr>
  <p:notesTextViewPr>
    <p:cViewPr>
      <p:scale>
        <a:sx n="1" d="1"/>
        <a:sy n="1" d="1"/>
      </p:scale>
      <p:origin x="0" y="0"/>
    </p:cViewPr>
  </p:notesTextViewPr>
  <p:notesViewPr>
    <p:cSldViewPr>
      <p:cViewPr varScale="1">
        <p:scale>
          <a:sx n="81" d="100"/>
          <a:sy n="81"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C03960-411F-4DD5-A8DE-4BE44A0C29D0}"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3C71DBEA-2333-4FA7-92AB-999F65EF1B8F}">
      <dgm:prSet phldrT="[Text]"/>
      <dgm:spPr/>
      <dgm:t>
        <a:bodyPr/>
        <a:lstStyle/>
        <a:p>
          <a:r>
            <a:rPr lang="en-US" b="1" dirty="0"/>
            <a:t>1. Service opportunity</a:t>
          </a:r>
        </a:p>
      </dgm:t>
    </dgm:pt>
    <dgm:pt modelId="{AAE3B969-E9F5-4DDC-9B94-AA356ED61571}" type="parTrans" cxnId="{76539E1D-FBFD-4306-A7C3-327539CFD716}">
      <dgm:prSet/>
      <dgm:spPr/>
      <dgm:t>
        <a:bodyPr/>
        <a:lstStyle/>
        <a:p>
          <a:endParaRPr lang="en-US"/>
        </a:p>
      </dgm:t>
    </dgm:pt>
    <dgm:pt modelId="{A2530F7B-DF5A-4339-8A64-46102E4F6380}" type="sibTrans" cxnId="{76539E1D-FBFD-4306-A7C3-327539CFD716}">
      <dgm:prSet/>
      <dgm:spPr/>
      <dgm:t>
        <a:bodyPr/>
        <a:lstStyle/>
        <a:p>
          <a:endParaRPr lang="en-US"/>
        </a:p>
      </dgm:t>
    </dgm:pt>
    <dgm:pt modelId="{ED2274A2-C88F-4BA6-9C35-4ACF9677397C}">
      <dgm:prSet phldrT="[Text]" custT="1"/>
      <dgm:spPr/>
      <dgm:t>
        <a:bodyPr/>
        <a:lstStyle/>
        <a:p>
          <a:r>
            <a:rPr lang="en-US" sz="1100" dirty="0"/>
            <a:t>All </a:t>
          </a:r>
          <a:r>
            <a:rPr lang="en-US" sz="1100" dirty="0" smtClean="0"/>
            <a:t>opportunities types </a:t>
          </a:r>
          <a:r>
            <a:rPr lang="en-US" sz="1100" dirty="0"/>
            <a:t>are required </a:t>
          </a:r>
          <a:r>
            <a:rPr lang="en-US" sz="1100" dirty="0" smtClean="0"/>
            <a:t>to be posted on </a:t>
          </a:r>
          <a:r>
            <a:rPr lang="en-US" sz="1100" dirty="0"/>
            <a:t>the </a:t>
          </a:r>
          <a:r>
            <a:rPr lang="en-US" sz="1100" dirty="0" smtClean="0"/>
            <a:t>My AmeriCorps Portal, (but members can still apply outside the system if needed).</a:t>
          </a:r>
          <a:endParaRPr lang="en-US" sz="1100" dirty="0"/>
        </a:p>
      </dgm:t>
    </dgm:pt>
    <dgm:pt modelId="{0E13818E-1F1B-4D41-8ACB-21C539B677C3}" type="parTrans" cxnId="{CE4B33F4-8F61-4970-9671-000C75A6231B}">
      <dgm:prSet/>
      <dgm:spPr/>
      <dgm:t>
        <a:bodyPr/>
        <a:lstStyle/>
        <a:p>
          <a:endParaRPr lang="en-US"/>
        </a:p>
      </dgm:t>
    </dgm:pt>
    <dgm:pt modelId="{51B376CE-E774-4475-ACB8-FD7AAD9ECB78}" type="sibTrans" cxnId="{CE4B33F4-8F61-4970-9671-000C75A6231B}">
      <dgm:prSet/>
      <dgm:spPr/>
      <dgm:t>
        <a:bodyPr/>
        <a:lstStyle/>
        <a:p>
          <a:endParaRPr lang="en-US"/>
        </a:p>
      </dgm:t>
    </dgm:pt>
    <dgm:pt modelId="{3A03B64A-8053-4083-8923-69DC5CD145FE}">
      <dgm:prSet phldrT="[Text]"/>
      <dgm:spPr/>
      <dgm:t>
        <a:bodyPr/>
        <a:lstStyle/>
        <a:p>
          <a:r>
            <a:rPr lang="en-US" b="1" dirty="0"/>
            <a:t>2. Invitation and Acceptance</a:t>
          </a:r>
        </a:p>
      </dgm:t>
    </dgm:pt>
    <dgm:pt modelId="{44B3BB34-5F6D-4BF7-9E35-5B50110DF987}" type="parTrans" cxnId="{395AB846-0FA3-4AD7-83FB-01024FBAB9E9}">
      <dgm:prSet/>
      <dgm:spPr/>
      <dgm:t>
        <a:bodyPr/>
        <a:lstStyle/>
        <a:p>
          <a:endParaRPr lang="en-US"/>
        </a:p>
      </dgm:t>
    </dgm:pt>
    <dgm:pt modelId="{EFC4621A-1BEB-44E7-87A5-9BC0A7DFDF71}" type="sibTrans" cxnId="{395AB846-0FA3-4AD7-83FB-01024FBAB9E9}">
      <dgm:prSet/>
      <dgm:spPr/>
      <dgm:t>
        <a:bodyPr/>
        <a:lstStyle/>
        <a:p>
          <a:endParaRPr lang="en-US"/>
        </a:p>
      </dgm:t>
    </dgm:pt>
    <dgm:pt modelId="{2C38DD60-1BC1-4048-AE72-2C0EAFA60D25}">
      <dgm:prSet phldrT="[Text]" custT="1"/>
      <dgm:spPr/>
      <dgm:t>
        <a:bodyPr/>
        <a:lstStyle/>
        <a:p>
          <a:r>
            <a:rPr lang="en-US" sz="1100" dirty="0"/>
            <a:t>Once applications are reviewed, programs create and send an invitation to </a:t>
          </a:r>
          <a:r>
            <a:rPr lang="en-US" sz="1100" dirty="0" smtClean="0"/>
            <a:t>enroll to prospective members from the </a:t>
          </a:r>
          <a:r>
            <a:rPr lang="en-US" sz="1100" dirty="0" err="1" smtClean="0"/>
            <a:t>egrants</a:t>
          </a:r>
          <a:r>
            <a:rPr lang="en-US" sz="1100" dirty="0" smtClean="0"/>
            <a:t> workbasket</a:t>
          </a:r>
          <a:endParaRPr lang="en-US" sz="1100" dirty="0"/>
        </a:p>
      </dgm:t>
    </dgm:pt>
    <dgm:pt modelId="{AAB98946-9A9A-4B29-B1CC-ED463EF1B95D}" type="parTrans" cxnId="{B991BB1C-F05E-47F6-A012-BAB3468DFF36}">
      <dgm:prSet/>
      <dgm:spPr/>
      <dgm:t>
        <a:bodyPr/>
        <a:lstStyle/>
        <a:p>
          <a:endParaRPr lang="en-US"/>
        </a:p>
      </dgm:t>
    </dgm:pt>
    <dgm:pt modelId="{361462F4-A8A7-44AC-B7D4-6B3FEA9597CE}" type="sibTrans" cxnId="{B991BB1C-F05E-47F6-A012-BAB3468DFF36}">
      <dgm:prSet/>
      <dgm:spPr/>
      <dgm:t>
        <a:bodyPr/>
        <a:lstStyle/>
        <a:p>
          <a:endParaRPr lang="en-US"/>
        </a:p>
      </dgm:t>
    </dgm:pt>
    <dgm:pt modelId="{B3D61CCB-EF11-471E-8423-B773B39D1AD6}">
      <dgm:prSet phldrT="[Text]"/>
      <dgm:spPr/>
      <dgm:t>
        <a:bodyPr/>
        <a:lstStyle/>
        <a:p>
          <a:r>
            <a:rPr lang="en-US" b="1" dirty="0"/>
            <a:t>3. SSN/Citizenship Verification</a:t>
          </a:r>
        </a:p>
      </dgm:t>
    </dgm:pt>
    <dgm:pt modelId="{1F430E3D-21BE-475A-8627-24223A8FBB73}" type="parTrans" cxnId="{476765C2-3D08-417C-84A0-26C203657572}">
      <dgm:prSet/>
      <dgm:spPr/>
      <dgm:t>
        <a:bodyPr/>
        <a:lstStyle/>
        <a:p>
          <a:endParaRPr lang="en-US"/>
        </a:p>
      </dgm:t>
    </dgm:pt>
    <dgm:pt modelId="{BF55BB52-56BB-4FE7-986C-897FA657546C}" type="sibTrans" cxnId="{476765C2-3D08-417C-84A0-26C203657572}">
      <dgm:prSet/>
      <dgm:spPr/>
      <dgm:t>
        <a:bodyPr/>
        <a:lstStyle/>
        <a:p>
          <a:endParaRPr lang="en-US"/>
        </a:p>
      </dgm:t>
    </dgm:pt>
    <dgm:pt modelId="{B6137CFC-FCB2-4167-B122-193C8517AC7D}">
      <dgm:prSet phldrT="[Text]"/>
      <dgm:spPr/>
      <dgm:t>
        <a:bodyPr/>
        <a:lstStyle/>
        <a:p>
          <a:r>
            <a:rPr lang="en-US" dirty="0"/>
            <a:t>Invited member records go to the </a:t>
          </a:r>
          <a:r>
            <a:rPr lang="en-US" b="1" dirty="0"/>
            <a:t>Social Security Administration to verify SSNs and </a:t>
          </a:r>
          <a:r>
            <a:rPr lang="en-US" b="1" dirty="0" smtClean="0"/>
            <a:t>citizenship (check portal regularly for updates)</a:t>
          </a:r>
          <a:endParaRPr lang="en-US" b="1" dirty="0"/>
        </a:p>
      </dgm:t>
    </dgm:pt>
    <dgm:pt modelId="{373E3E95-C480-49E8-B7AF-41D456C16A32}" type="parTrans" cxnId="{AD9F90EE-5D19-409E-97DF-1BAD557CDF83}">
      <dgm:prSet/>
      <dgm:spPr/>
      <dgm:t>
        <a:bodyPr/>
        <a:lstStyle/>
        <a:p>
          <a:endParaRPr lang="en-US"/>
        </a:p>
      </dgm:t>
    </dgm:pt>
    <dgm:pt modelId="{97E7DF3B-7F67-4165-8491-BCC2525A35BA}" type="sibTrans" cxnId="{AD9F90EE-5D19-409E-97DF-1BAD557CDF83}">
      <dgm:prSet/>
      <dgm:spPr/>
      <dgm:t>
        <a:bodyPr/>
        <a:lstStyle/>
        <a:p>
          <a:endParaRPr lang="en-US"/>
        </a:p>
      </dgm:t>
    </dgm:pt>
    <dgm:pt modelId="{4242F47A-6714-4357-8FFC-FCF8E95933A6}">
      <dgm:prSet/>
      <dgm:spPr/>
      <dgm:t>
        <a:bodyPr/>
        <a:lstStyle/>
        <a:p>
          <a:r>
            <a:rPr lang="en-US" b="1" dirty="0"/>
            <a:t>4. CHC Verification</a:t>
          </a:r>
        </a:p>
      </dgm:t>
    </dgm:pt>
    <dgm:pt modelId="{A915496A-4E0F-40F5-A828-BF29B7DB0971}" type="parTrans" cxnId="{03268C54-EEDE-482C-886F-DE0F4C2BBFCA}">
      <dgm:prSet/>
      <dgm:spPr/>
      <dgm:t>
        <a:bodyPr/>
        <a:lstStyle/>
        <a:p>
          <a:endParaRPr lang="en-US"/>
        </a:p>
      </dgm:t>
    </dgm:pt>
    <dgm:pt modelId="{23F5F67B-A0FD-4913-8A8C-22DC57571E50}" type="sibTrans" cxnId="{03268C54-EEDE-482C-886F-DE0F4C2BBFCA}">
      <dgm:prSet/>
      <dgm:spPr/>
      <dgm:t>
        <a:bodyPr/>
        <a:lstStyle/>
        <a:p>
          <a:endParaRPr lang="en-US"/>
        </a:p>
      </dgm:t>
    </dgm:pt>
    <dgm:pt modelId="{59ABBDA0-7D88-478C-BCE1-9E0F596F4608}">
      <dgm:prSet/>
      <dgm:spPr/>
      <dgm:t>
        <a:bodyPr/>
        <a:lstStyle/>
        <a:p>
          <a:r>
            <a:rPr lang="en-US" dirty="0"/>
            <a:t>Programs complete </a:t>
          </a:r>
          <a:r>
            <a:rPr lang="en-US" b="1" dirty="0" smtClean="0"/>
            <a:t>Criminal History Check Verification </a:t>
          </a:r>
          <a:r>
            <a:rPr lang="en-US" dirty="0" smtClean="0"/>
            <a:t>portion </a:t>
          </a:r>
          <a:r>
            <a:rPr lang="en-US" dirty="0"/>
            <a:t>of </a:t>
          </a:r>
          <a:r>
            <a:rPr lang="en-US" dirty="0" smtClean="0"/>
            <a:t>the </a:t>
          </a:r>
          <a:r>
            <a:rPr lang="en-US" dirty="0"/>
            <a:t>enrollment </a:t>
          </a:r>
          <a:r>
            <a:rPr lang="en-US" dirty="0" smtClean="0"/>
            <a:t>form in </a:t>
          </a:r>
          <a:r>
            <a:rPr lang="en-US" dirty="0" err="1" smtClean="0"/>
            <a:t>egrants</a:t>
          </a:r>
          <a:r>
            <a:rPr lang="en-US" dirty="0" smtClean="0"/>
            <a:t> </a:t>
          </a:r>
          <a:r>
            <a:rPr lang="en-US" b="1" dirty="0" smtClean="0"/>
            <a:t>BEFORE THE START DATE. </a:t>
          </a:r>
          <a:r>
            <a:rPr lang="en-US" dirty="0" smtClean="0">
              <a:solidFill>
                <a:srgbClr val="FF0000"/>
              </a:solidFill>
            </a:rPr>
            <a:t>In California ALL CHC CHECKS SHOULD BE CLEARED to do this step. </a:t>
          </a:r>
          <a:endParaRPr lang="en-US" b="1" dirty="0"/>
        </a:p>
      </dgm:t>
    </dgm:pt>
    <dgm:pt modelId="{C7E398B4-910B-44C0-9146-C77F0C4EE57B}" type="parTrans" cxnId="{0E8EB80E-23A7-4A1E-85EB-82F0924DB17A}">
      <dgm:prSet/>
      <dgm:spPr/>
      <dgm:t>
        <a:bodyPr/>
        <a:lstStyle/>
        <a:p>
          <a:endParaRPr lang="en-US"/>
        </a:p>
      </dgm:t>
    </dgm:pt>
    <dgm:pt modelId="{587D0E58-236F-4177-974E-0527308B39C8}" type="sibTrans" cxnId="{0E8EB80E-23A7-4A1E-85EB-82F0924DB17A}">
      <dgm:prSet/>
      <dgm:spPr/>
      <dgm:t>
        <a:bodyPr/>
        <a:lstStyle/>
        <a:p>
          <a:endParaRPr lang="en-US"/>
        </a:p>
      </dgm:t>
    </dgm:pt>
    <dgm:pt modelId="{8D16A2E8-8EA8-40DB-9F61-EA6E8C703BBF}">
      <dgm:prSet/>
      <dgm:spPr>
        <a:solidFill>
          <a:srgbClr val="00B050"/>
        </a:solidFill>
        <a:ln>
          <a:solidFill>
            <a:srgbClr val="00B050"/>
          </a:solidFill>
        </a:ln>
      </dgm:spPr>
      <dgm:t>
        <a:bodyPr/>
        <a:lstStyle/>
        <a:p>
          <a:r>
            <a:rPr lang="en-US" b="1" dirty="0"/>
            <a:t>5. Start Date and Service Location</a:t>
          </a:r>
        </a:p>
      </dgm:t>
    </dgm:pt>
    <dgm:pt modelId="{2DF33F90-095F-470C-8429-D59745B4A99A}" type="parTrans" cxnId="{8C3E3432-2CDF-4428-B619-6479CA585731}">
      <dgm:prSet/>
      <dgm:spPr/>
      <dgm:t>
        <a:bodyPr/>
        <a:lstStyle/>
        <a:p>
          <a:endParaRPr lang="en-US"/>
        </a:p>
      </dgm:t>
    </dgm:pt>
    <dgm:pt modelId="{8EB82D68-E7B2-45BA-803E-FB5DB345D40B}" type="sibTrans" cxnId="{8C3E3432-2CDF-4428-B619-6479CA585731}">
      <dgm:prSet/>
      <dgm:spPr/>
      <dgm:t>
        <a:bodyPr/>
        <a:lstStyle/>
        <a:p>
          <a:endParaRPr lang="en-US"/>
        </a:p>
      </dgm:t>
    </dgm:pt>
    <dgm:pt modelId="{B32ECA6C-FBA7-4BF9-853E-EC3577B73D45}">
      <dgm:prSet phldrT="[Text]"/>
      <dgm:spPr/>
      <dgm:t>
        <a:bodyPr/>
        <a:lstStyle/>
        <a:p>
          <a:r>
            <a:rPr lang="en-US" dirty="0"/>
            <a:t>Programs collect </a:t>
          </a:r>
          <a:r>
            <a:rPr lang="en-US" dirty="0" smtClean="0"/>
            <a:t>verification documentation </a:t>
          </a:r>
          <a:r>
            <a:rPr lang="en-US" dirty="0"/>
            <a:t>from invited </a:t>
          </a:r>
          <a:r>
            <a:rPr lang="en-US" dirty="0" smtClean="0"/>
            <a:t>members. If </a:t>
          </a:r>
          <a:r>
            <a:rPr lang="en-US" dirty="0"/>
            <a:t>verification is not received from SSA </a:t>
          </a:r>
          <a:r>
            <a:rPr lang="en-US" dirty="0" smtClean="0"/>
            <a:t>this will be submitted </a:t>
          </a:r>
          <a:r>
            <a:rPr lang="en-US" dirty="0"/>
            <a:t>to the CNCS </a:t>
          </a:r>
          <a:r>
            <a:rPr lang="en-US" dirty="0" smtClean="0"/>
            <a:t>Hotline. CV requires this information be placed in Member File for later review either way.  </a:t>
          </a:r>
          <a:endParaRPr lang="en-US" dirty="0"/>
        </a:p>
      </dgm:t>
    </dgm:pt>
    <dgm:pt modelId="{FF4BC64F-1B73-4401-9EC8-1C78ED7462CE}" type="parTrans" cxnId="{E9A3A9C0-D1E1-4114-B963-84F53EA6AEC7}">
      <dgm:prSet/>
      <dgm:spPr/>
      <dgm:t>
        <a:bodyPr/>
        <a:lstStyle/>
        <a:p>
          <a:endParaRPr lang="en-US"/>
        </a:p>
      </dgm:t>
    </dgm:pt>
    <dgm:pt modelId="{D2B4FF47-0229-4E9C-B881-78EAFF758290}" type="sibTrans" cxnId="{E9A3A9C0-D1E1-4114-B963-84F53EA6AEC7}">
      <dgm:prSet/>
      <dgm:spPr/>
      <dgm:t>
        <a:bodyPr/>
        <a:lstStyle/>
        <a:p>
          <a:endParaRPr lang="en-US"/>
        </a:p>
      </dgm:t>
    </dgm:pt>
    <dgm:pt modelId="{99BEA649-91E2-4D66-8BFD-1C19CFE9174E}">
      <dgm:prSet/>
      <dgm:spPr/>
      <dgm:t>
        <a:bodyPr/>
        <a:lstStyle/>
        <a:p>
          <a:r>
            <a:rPr lang="en-US" dirty="0" smtClean="0"/>
            <a:t>After SSN/Citizenship and CHC Verification are complete, you can now complete FINAL STEP by entering member’s service site, certifying, then hit </a:t>
          </a:r>
          <a:r>
            <a:rPr lang="en-US" b="1" dirty="0" smtClean="0"/>
            <a:t>ENROLL MEMBER</a:t>
          </a:r>
          <a:r>
            <a:rPr lang="en-US" dirty="0" smtClean="0"/>
            <a:t>. </a:t>
          </a:r>
          <a:r>
            <a:rPr lang="en-US" dirty="0" smtClean="0">
              <a:solidFill>
                <a:srgbClr val="FF0000"/>
              </a:solidFill>
            </a:rPr>
            <a:t>In California ALL CHC CHECKS </a:t>
          </a:r>
          <a:r>
            <a:rPr lang="en-US" u="sng" dirty="0" smtClean="0">
              <a:solidFill>
                <a:srgbClr val="FF0000"/>
              </a:solidFill>
            </a:rPr>
            <a:t>MUST </a:t>
          </a:r>
          <a:r>
            <a:rPr lang="en-US" dirty="0" smtClean="0">
              <a:solidFill>
                <a:srgbClr val="FF0000"/>
              </a:solidFill>
            </a:rPr>
            <a:t>BE CLEARED to do this step. Cross check CV NSCHC Verification Form to ensure start date you enter is after all CHC checks are cleared.  </a:t>
          </a:r>
          <a:r>
            <a:rPr lang="en-US" b="0" i="0" dirty="0" smtClean="0"/>
            <a:t>Members must be enrolled </a:t>
          </a:r>
          <a:r>
            <a:rPr lang="en-US" b="1" i="0" dirty="0" smtClean="0"/>
            <a:t>within 5 calendar days of their START date (start date counts as Day #1).</a:t>
          </a:r>
          <a:endParaRPr lang="en-US" dirty="0">
            <a:solidFill>
              <a:srgbClr val="FF0000"/>
            </a:solidFill>
          </a:endParaRPr>
        </a:p>
      </dgm:t>
    </dgm:pt>
    <dgm:pt modelId="{E042AD87-67DE-448E-B424-5750A2FD511E}" type="parTrans" cxnId="{BBB2338B-FEC9-4E4B-9A5C-333B0E24A2C6}">
      <dgm:prSet/>
      <dgm:spPr/>
      <dgm:t>
        <a:bodyPr/>
        <a:lstStyle/>
        <a:p>
          <a:endParaRPr lang="en-US"/>
        </a:p>
      </dgm:t>
    </dgm:pt>
    <dgm:pt modelId="{CF47845F-B03D-4B3D-8764-15CA7F069FE1}" type="sibTrans" cxnId="{BBB2338B-FEC9-4E4B-9A5C-333B0E24A2C6}">
      <dgm:prSet/>
      <dgm:spPr/>
      <dgm:t>
        <a:bodyPr/>
        <a:lstStyle/>
        <a:p>
          <a:endParaRPr lang="en-US"/>
        </a:p>
      </dgm:t>
    </dgm:pt>
    <dgm:pt modelId="{E1E1446A-47F5-4D0B-9186-EF753B6C944B}">
      <dgm:prSet phldrT="[Text]" custT="1"/>
      <dgm:spPr/>
      <dgm:t>
        <a:bodyPr/>
        <a:lstStyle/>
        <a:p>
          <a:r>
            <a:rPr lang="en-US" sz="1100" dirty="0"/>
            <a:t>Invited members </a:t>
          </a:r>
          <a:r>
            <a:rPr lang="en-US" sz="1100" dirty="0" smtClean="0"/>
            <a:t>receive the system-generated email, and </a:t>
          </a:r>
          <a:r>
            <a:rPr lang="en-US" sz="1100" dirty="0"/>
            <a:t>complete </a:t>
          </a:r>
          <a:r>
            <a:rPr lang="en-US" sz="1100" b="1" i="1" dirty="0"/>
            <a:t>Part 1</a:t>
          </a:r>
          <a:r>
            <a:rPr lang="en-US" sz="1100" dirty="0"/>
            <a:t> of the enrollment </a:t>
          </a:r>
          <a:r>
            <a:rPr lang="en-US" sz="1100" dirty="0" smtClean="0"/>
            <a:t>form in the portal (SSN goes straight to SSA for verification)</a:t>
          </a:r>
          <a:endParaRPr lang="en-US" sz="1100" dirty="0"/>
        </a:p>
      </dgm:t>
    </dgm:pt>
    <dgm:pt modelId="{3E93AE9A-A93E-41FA-8290-C696B7F5943B}" type="parTrans" cxnId="{3907C17B-BABE-417A-A513-E53D4268FDA8}">
      <dgm:prSet/>
      <dgm:spPr/>
      <dgm:t>
        <a:bodyPr/>
        <a:lstStyle/>
        <a:p>
          <a:endParaRPr lang="en-US"/>
        </a:p>
      </dgm:t>
    </dgm:pt>
    <dgm:pt modelId="{E6984323-9A80-4B78-9356-F71315F01334}" type="sibTrans" cxnId="{3907C17B-BABE-417A-A513-E53D4268FDA8}">
      <dgm:prSet/>
      <dgm:spPr/>
      <dgm:t>
        <a:bodyPr/>
        <a:lstStyle/>
        <a:p>
          <a:endParaRPr lang="en-US"/>
        </a:p>
      </dgm:t>
    </dgm:pt>
    <dgm:pt modelId="{5A2D7203-E832-4B0D-BBB4-C8B1453EDE30}" type="pres">
      <dgm:prSet presAssocID="{05C03960-411F-4DD5-A8DE-4BE44A0C29D0}" presName="linearFlow" presStyleCnt="0">
        <dgm:presLayoutVars>
          <dgm:dir/>
          <dgm:animLvl val="lvl"/>
          <dgm:resizeHandles val="exact"/>
        </dgm:presLayoutVars>
      </dgm:prSet>
      <dgm:spPr/>
      <dgm:t>
        <a:bodyPr/>
        <a:lstStyle/>
        <a:p>
          <a:endParaRPr lang="en-US"/>
        </a:p>
      </dgm:t>
    </dgm:pt>
    <dgm:pt modelId="{767FF9A7-C377-4377-B94B-F0D4FA506369}" type="pres">
      <dgm:prSet presAssocID="{3C71DBEA-2333-4FA7-92AB-999F65EF1B8F}" presName="composite" presStyleCnt="0"/>
      <dgm:spPr/>
    </dgm:pt>
    <dgm:pt modelId="{71E3323F-DA4B-4E56-BE88-C09A2C2D8526}" type="pres">
      <dgm:prSet presAssocID="{3C71DBEA-2333-4FA7-92AB-999F65EF1B8F}" presName="parentText" presStyleLbl="alignNode1" presStyleIdx="0" presStyleCnt="5">
        <dgm:presLayoutVars>
          <dgm:chMax val="1"/>
          <dgm:bulletEnabled val="1"/>
        </dgm:presLayoutVars>
      </dgm:prSet>
      <dgm:spPr/>
      <dgm:t>
        <a:bodyPr/>
        <a:lstStyle/>
        <a:p>
          <a:endParaRPr lang="en-US"/>
        </a:p>
      </dgm:t>
    </dgm:pt>
    <dgm:pt modelId="{62A95A47-E4C2-4657-B37B-9001ED112120}" type="pres">
      <dgm:prSet presAssocID="{3C71DBEA-2333-4FA7-92AB-999F65EF1B8F}" presName="descendantText" presStyleLbl="alignAcc1" presStyleIdx="0" presStyleCnt="5">
        <dgm:presLayoutVars>
          <dgm:bulletEnabled val="1"/>
        </dgm:presLayoutVars>
      </dgm:prSet>
      <dgm:spPr/>
      <dgm:t>
        <a:bodyPr/>
        <a:lstStyle/>
        <a:p>
          <a:endParaRPr lang="en-US"/>
        </a:p>
      </dgm:t>
    </dgm:pt>
    <dgm:pt modelId="{536421B7-3155-47E5-8B58-A4652F0FF135}" type="pres">
      <dgm:prSet presAssocID="{A2530F7B-DF5A-4339-8A64-46102E4F6380}" presName="sp" presStyleCnt="0"/>
      <dgm:spPr/>
    </dgm:pt>
    <dgm:pt modelId="{31D4B269-80AB-4C86-982C-6E77B9FC8AE1}" type="pres">
      <dgm:prSet presAssocID="{3A03B64A-8053-4083-8923-69DC5CD145FE}" presName="composite" presStyleCnt="0"/>
      <dgm:spPr/>
    </dgm:pt>
    <dgm:pt modelId="{E38F653E-F598-45F6-9739-CF5A0ABDE787}" type="pres">
      <dgm:prSet presAssocID="{3A03B64A-8053-4083-8923-69DC5CD145FE}" presName="parentText" presStyleLbl="alignNode1" presStyleIdx="1" presStyleCnt="5">
        <dgm:presLayoutVars>
          <dgm:chMax val="1"/>
          <dgm:bulletEnabled val="1"/>
        </dgm:presLayoutVars>
      </dgm:prSet>
      <dgm:spPr/>
      <dgm:t>
        <a:bodyPr/>
        <a:lstStyle/>
        <a:p>
          <a:endParaRPr lang="en-US"/>
        </a:p>
      </dgm:t>
    </dgm:pt>
    <dgm:pt modelId="{C511A302-C3EF-42B5-886C-9ACF62C05BBC}" type="pres">
      <dgm:prSet presAssocID="{3A03B64A-8053-4083-8923-69DC5CD145FE}" presName="descendantText" presStyleLbl="alignAcc1" presStyleIdx="1" presStyleCnt="5">
        <dgm:presLayoutVars>
          <dgm:bulletEnabled val="1"/>
        </dgm:presLayoutVars>
      </dgm:prSet>
      <dgm:spPr/>
      <dgm:t>
        <a:bodyPr/>
        <a:lstStyle/>
        <a:p>
          <a:endParaRPr lang="en-US"/>
        </a:p>
      </dgm:t>
    </dgm:pt>
    <dgm:pt modelId="{5980651F-562C-459A-BFFF-547695DA6062}" type="pres">
      <dgm:prSet presAssocID="{EFC4621A-1BEB-44E7-87A5-9BC0A7DFDF71}" presName="sp" presStyleCnt="0"/>
      <dgm:spPr/>
    </dgm:pt>
    <dgm:pt modelId="{B7ABD4DE-3213-47D1-9AF8-2F8453F811F5}" type="pres">
      <dgm:prSet presAssocID="{B3D61CCB-EF11-471E-8423-B773B39D1AD6}" presName="composite" presStyleCnt="0"/>
      <dgm:spPr/>
    </dgm:pt>
    <dgm:pt modelId="{D6898FD4-CD19-43C4-8676-A35AB68706CE}" type="pres">
      <dgm:prSet presAssocID="{B3D61CCB-EF11-471E-8423-B773B39D1AD6}" presName="parentText" presStyleLbl="alignNode1" presStyleIdx="2" presStyleCnt="5">
        <dgm:presLayoutVars>
          <dgm:chMax val="1"/>
          <dgm:bulletEnabled val="1"/>
        </dgm:presLayoutVars>
      </dgm:prSet>
      <dgm:spPr/>
      <dgm:t>
        <a:bodyPr/>
        <a:lstStyle/>
        <a:p>
          <a:endParaRPr lang="en-US"/>
        </a:p>
      </dgm:t>
    </dgm:pt>
    <dgm:pt modelId="{C7082B01-1F0B-45A9-BE80-3FB21CDF6FEE}" type="pres">
      <dgm:prSet presAssocID="{B3D61CCB-EF11-471E-8423-B773B39D1AD6}" presName="descendantText" presStyleLbl="alignAcc1" presStyleIdx="2" presStyleCnt="5">
        <dgm:presLayoutVars>
          <dgm:bulletEnabled val="1"/>
        </dgm:presLayoutVars>
      </dgm:prSet>
      <dgm:spPr/>
      <dgm:t>
        <a:bodyPr/>
        <a:lstStyle/>
        <a:p>
          <a:endParaRPr lang="en-US"/>
        </a:p>
      </dgm:t>
    </dgm:pt>
    <dgm:pt modelId="{4678BE3E-4476-443D-8714-7D71D03DE19F}" type="pres">
      <dgm:prSet presAssocID="{BF55BB52-56BB-4FE7-986C-897FA657546C}" presName="sp" presStyleCnt="0"/>
      <dgm:spPr/>
    </dgm:pt>
    <dgm:pt modelId="{1A53DCD1-F0B8-4E3B-8AFB-F5C84CC8675E}" type="pres">
      <dgm:prSet presAssocID="{4242F47A-6714-4357-8FFC-FCF8E95933A6}" presName="composite" presStyleCnt="0"/>
      <dgm:spPr/>
    </dgm:pt>
    <dgm:pt modelId="{5A7EB2AF-BB80-44ED-8AA8-E113CBDD5E1F}" type="pres">
      <dgm:prSet presAssocID="{4242F47A-6714-4357-8FFC-FCF8E95933A6}" presName="parentText" presStyleLbl="alignNode1" presStyleIdx="3" presStyleCnt="5">
        <dgm:presLayoutVars>
          <dgm:chMax val="1"/>
          <dgm:bulletEnabled val="1"/>
        </dgm:presLayoutVars>
      </dgm:prSet>
      <dgm:spPr/>
      <dgm:t>
        <a:bodyPr/>
        <a:lstStyle/>
        <a:p>
          <a:endParaRPr lang="en-US"/>
        </a:p>
      </dgm:t>
    </dgm:pt>
    <dgm:pt modelId="{3DF8DCE1-8F1F-4C03-9801-19127280DFC5}" type="pres">
      <dgm:prSet presAssocID="{4242F47A-6714-4357-8FFC-FCF8E95933A6}" presName="descendantText" presStyleLbl="alignAcc1" presStyleIdx="3" presStyleCnt="5">
        <dgm:presLayoutVars>
          <dgm:bulletEnabled val="1"/>
        </dgm:presLayoutVars>
      </dgm:prSet>
      <dgm:spPr/>
      <dgm:t>
        <a:bodyPr/>
        <a:lstStyle/>
        <a:p>
          <a:endParaRPr lang="en-US"/>
        </a:p>
      </dgm:t>
    </dgm:pt>
    <dgm:pt modelId="{A099A7E0-0323-47A7-B73D-46D5E2D7FDC2}" type="pres">
      <dgm:prSet presAssocID="{23F5F67B-A0FD-4913-8A8C-22DC57571E50}" presName="sp" presStyleCnt="0"/>
      <dgm:spPr/>
    </dgm:pt>
    <dgm:pt modelId="{5AC47B29-913D-4BE9-87ED-2CA2F7FCC067}" type="pres">
      <dgm:prSet presAssocID="{8D16A2E8-8EA8-40DB-9F61-EA6E8C703BBF}" presName="composite" presStyleCnt="0"/>
      <dgm:spPr/>
    </dgm:pt>
    <dgm:pt modelId="{2D29BAEE-BC4F-4189-8A26-28AEB609B4F5}" type="pres">
      <dgm:prSet presAssocID="{8D16A2E8-8EA8-40DB-9F61-EA6E8C703BBF}" presName="parentText" presStyleLbl="alignNode1" presStyleIdx="4" presStyleCnt="5">
        <dgm:presLayoutVars>
          <dgm:chMax val="1"/>
          <dgm:bulletEnabled val="1"/>
        </dgm:presLayoutVars>
      </dgm:prSet>
      <dgm:spPr/>
      <dgm:t>
        <a:bodyPr/>
        <a:lstStyle/>
        <a:p>
          <a:endParaRPr lang="en-US"/>
        </a:p>
      </dgm:t>
    </dgm:pt>
    <dgm:pt modelId="{9CD44740-DF9A-49F2-A631-A7CF21F7B939}" type="pres">
      <dgm:prSet presAssocID="{8D16A2E8-8EA8-40DB-9F61-EA6E8C703BBF}" presName="descendantText" presStyleLbl="alignAcc1" presStyleIdx="4" presStyleCnt="5">
        <dgm:presLayoutVars>
          <dgm:bulletEnabled val="1"/>
        </dgm:presLayoutVars>
      </dgm:prSet>
      <dgm:spPr/>
      <dgm:t>
        <a:bodyPr/>
        <a:lstStyle/>
        <a:p>
          <a:endParaRPr lang="en-US"/>
        </a:p>
      </dgm:t>
    </dgm:pt>
  </dgm:ptLst>
  <dgm:cxnLst>
    <dgm:cxn modelId="{7AD12224-AF70-4943-B064-9AEF48C0AFE6}" type="presOf" srcId="{B6137CFC-FCB2-4167-B122-193C8517AC7D}" destId="{C7082B01-1F0B-45A9-BE80-3FB21CDF6FEE}" srcOrd="0" destOrd="0" presId="urn:microsoft.com/office/officeart/2005/8/layout/chevron2"/>
    <dgm:cxn modelId="{B991BB1C-F05E-47F6-A012-BAB3468DFF36}" srcId="{3A03B64A-8053-4083-8923-69DC5CD145FE}" destId="{2C38DD60-1BC1-4048-AE72-2C0EAFA60D25}" srcOrd="0" destOrd="0" parTransId="{AAB98946-9A9A-4B29-B1CC-ED463EF1B95D}" sibTransId="{361462F4-A8A7-44AC-B7D4-6B3FEA9597CE}"/>
    <dgm:cxn modelId="{76539E1D-FBFD-4306-A7C3-327539CFD716}" srcId="{05C03960-411F-4DD5-A8DE-4BE44A0C29D0}" destId="{3C71DBEA-2333-4FA7-92AB-999F65EF1B8F}" srcOrd="0" destOrd="0" parTransId="{AAE3B969-E9F5-4DDC-9B94-AA356ED61571}" sibTransId="{A2530F7B-DF5A-4339-8A64-46102E4F6380}"/>
    <dgm:cxn modelId="{91E9F1C9-B947-4F1F-839F-CE7F48581786}" type="presOf" srcId="{59ABBDA0-7D88-478C-BCE1-9E0F596F4608}" destId="{3DF8DCE1-8F1F-4C03-9801-19127280DFC5}" srcOrd="0" destOrd="0" presId="urn:microsoft.com/office/officeart/2005/8/layout/chevron2"/>
    <dgm:cxn modelId="{476765C2-3D08-417C-84A0-26C203657572}" srcId="{05C03960-411F-4DD5-A8DE-4BE44A0C29D0}" destId="{B3D61CCB-EF11-471E-8423-B773B39D1AD6}" srcOrd="2" destOrd="0" parTransId="{1F430E3D-21BE-475A-8627-24223A8FBB73}" sibTransId="{BF55BB52-56BB-4FE7-986C-897FA657546C}"/>
    <dgm:cxn modelId="{8EDD63CC-0F98-4F49-987C-FDAD1B77BC03}" type="presOf" srcId="{E1E1446A-47F5-4D0B-9186-EF753B6C944B}" destId="{C511A302-C3EF-42B5-886C-9ACF62C05BBC}" srcOrd="0" destOrd="1" presId="urn:microsoft.com/office/officeart/2005/8/layout/chevron2"/>
    <dgm:cxn modelId="{5DA15D7F-9249-4118-886E-DB878F79BBDD}" type="presOf" srcId="{05C03960-411F-4DD5-A8DE-4BE44A0C29D0}" destId="{5A2D7203-E832-4B0D-BBB4-C8B1453EDE30}" srcOrd="0" destOrd="0" presId="urn:microsoft.com/office/officeart/2005/8/layout/chevron2"/>
    <dgm:cxn modelId="{0E8EB80E-23A7-4A1E-85EB-82F0924DB17A}" srcId="{4242F47A-6714-4357-8FFC-FCF8E95933A6}" destId="{59ABBDA0-7D88-478C-BCE1-9E0F596F4608}" srcOrd="0" destOrd="0" parTransId="{C7E398B4-910B-44C0-9146-C77F0C4EE57B}" sibTransId="{587D0E58-236F-4177-974E-0527308B39C8}"/>
    <dgm:cxn modelId="{D5656FCE-48B6-437B-85F1-A4710FD4344E}" type="presOf" srcId="{99BEA649-91E2-4D66-8BFD-1C19CFE9174E}" destId="{9CD44740-DF9A-49F2-A631-A7CF21F7B939}" srcOrd="0" destOrd="0" presId="urn:microsoft.com/office/officeart/2005/8/layout/chevron2"/>
    <dgm:cxn modelId="{03268C54-EEDE-482C-886F-DE0F4C2BBFCA}" srcId="{05C03960-411F-4DD5-A8DE-4BE44A0C29D0}" destId="{4242F47A-6714-4357-8FFC-FCF8E95933A6}" srcOrd="3" destOrd="0" parTransId="{A915496A-4E0F-40F5-A828-BF29B7DB0971}" sibTransId="{23F5F67B-A0FD-4913-8A8C-22DC57571E50}"/>
    <dgm:cxn modelId="{E9A3A9C0-D1E1-4114-B963-84F53EA6AEC7}" srcId="{B3D61CCB-EF11-471E-8423-B773B39D1AD6}" destId="{B32ECA6C-FBA7-4BF9-853E-EC3577B73D45}" srcOrd="1" destOrd="0" parTransId="{FF4BC64F-1B73-4401-9EC8-1C78ED7462CE}" sibTransId="{D2B4FF47-0229-4E9C-B881-78EAFF758290}"/>
    <dgm:cxn modelId="{AD9F90EE-5D19-409E-97DF-1BAD557CDF83}" srcId="{B3D61CCB-EF11-471E-8423-B773B39D1AD6}" destId="{B6137CFC-FCB2-4167-B122-193C8517AC7D}" srcOrd="0" destOrd="0" parTransId="{373E3E95-C480-49E8-B7AF-41D456C16A32}" sibTransId="{97E7DF3B-7F67-4165-8491-BCC2525A35BA}"/>
    <dgm:cxn modelId="{8C3E3432-2CDF-4428-B619-6479CA585731}" srcId="{05C03960-411F-4DD5-A8DE-4BE44A0C29D0}" destId="{8D16A2E8-8EA8-40DB-9F61-EA6E8C703BBF}" srcOrd="4" destOrd="0" parTransId="{2DF33F90-095F-470C-8429-D59745B4A99A}" sibTransId="{8EB82D68-E7B2-45BA-803E-FB5DB345D40B}"/>
    <dgm:cxn modelId="{E1D083B0-CDE6-48AC-8D47-36DA79BE6EE4}" type="presOf" srcId="{3A03B64A-8053-4083-8923-69DC5CD145FE}" destId="{E38F653E-F598-45F6-9739-CF5A0ABDE787}" srcOrd="0" destOrd="0" presId="urn:microsoft.com/office/officeart/2005/8/layout/chevron2"/>
    <dgm:cxn modelId="{4F1CEC9C-93A7-4FD4-BADF-31039CDE3A6D}" type="presOf" srcId="{ED2274A2-C88F-4BA6-9C35-4ACF9677397C}" destId="{62A95A47-E4C2-4657-B37B-9001ED112120}" srcOrd="0" destOrd="0" presId="urn:microsoft.com/office/officeart/2005/8/layout/chevron2"/>
    <dgm:cxn modelId="{AA0AEEE7-D335-4B71-B1E7-063EE9118900}" type="presOf" srcId="{8D16A2E8-8EA8-40DB-9F61-EA6E8C703BBF}" destId="{2D29BAEE-BC4F-4189-8A26-28AEB609B4F5}" srcOrd="0" destOrd="0" presId="urn:microsoft.com/office/officeart/2005/8/layout/chevron2"/>
    <dgm:cxn modelId="{BBB2338B-FEC9-4E4B-9A5C-333B0E24A2C6}" srcId="{8D16A2E8-8EA8-40DB-9F61-EA6E8C703BBF}" destId="{99BEA649-91E2-4D66-8BFD-1C19CFE9174E}" srcOrd="0" destOrd="0" parTransId="{E042AD87-67DE-448E-B424-5750A2FD511E}" sibTransId="{CF47845F-B03D-4B3D-8764-15CA7F069FE1}"/>
    <dgm:cxn modelId="{1369C6F3-25EB-4D2F-9D1B-1AEF169F16B6}" type="presOf" srcId="{4242F47A-6714-4357-8FFC-FCF8E95933A6}" destId="{5A7EB2AF-BB80-44ED-8AA8-E113CBDD5E1F}" srcOrd="0" destOrd="0" presId="urn:microsoft.com/office/officeart/2005/8/layout/chevron2"/>
    <dgm:cxn modelId="{1A9596F3-1F48-4F0A-AD3B-0BB5BA1C8611}" type="presOf" srcId="{3C71DBEA-2333-4FA7-92AB-999F65EF1B8F}" destId="{71E3323F-DA4B-4E56-BE88-C09A2C2D8526}" srcOrd="0" destOrd="0" presId="urn:microsoft.com/office/officeart/2005/8/layout/chevron2"/>
    <dgm:cxn modelId="{CFBB9AAC-B404-4C8C-BF79-D8E21089EDDC}" type="presOf" srcId="{B3D61CCB-EF11-471E-8423-B773B39D1AD6}" destId="{D6898FD4-CD19-43C4-8676-A35AB68706CE}" srcOrd="0" destOrd="0" presId="urn:microsoft.com/office/officeart/2005/8/layout/chevron2"/>
    <dgm:cxn modelId="{269735E5-B3EC-4268-B4E9-13574F9A0A6D}" type="presOf" srcId="{2C38DD60-1BC1-4048-AE72-2C0EAFA60D25}" destId="{C511A302-C3EF-42B5-886C-9ACF62C05BBC}" srcOrd="0" destOrd="0" presId="urn:microsoft.com/office/officeart/2005/8/layout/chevron2"/>
    <dgm:cxn modelId="{395AB846-0FA3-4AD7-83FB-01024FBAB9E9}" srcId="{05C03960-411F-4DD5-A8DE-4BE44A0C29D0}" destId="{3A03B64A-8053-4083-8923-69DC5CD145FE}" srcOrd="1" destOrd="0" parTransId="{44B3BB34-5F6D-4BF7-9E35-5B50110DF987}" sibTransId="{EFC4621A-1BEB-44E7-87A5-9BC0A7DFDF71}"/>
    <dgm:cxn modelId="{3907C17B-BABE-417A-A513-E53D4268FDA8}" srcId="{3A03B64A-8053-4083-8923-69DC5CD145FE}" destId="{E1E1446A-47F5-4D0B-9186-EF753B6C944B}" srcOrd="1" destOrd="0" parTransId="{3E93AE9A-A93E-41FA-8290-C696B7F5943B}" sibTransId="{E6984323-9A80-4B78-9356-F71315F01334}"/>
    <dgm:cxn modelId="{4152357C-8F74-4A0C-9D71-792C57AA467A}" type="presOf" srcId="{B32ECA6C-FBA7-4BF9-853E-EC3577B73D45}" destId="{C7082B01-1F0B-45A9-BE80-3FB21CDF6FEE}" srcOrd="0" destOrd="1" presId="urn:microsoft.com/office/officeart/2005/8/layout/chevron2"/>
    <dgm:cxn modelId="{CE4B33F4-8F61-4970-9671-000C75A6231B}" srcId="{3C71DBEA-2333-4FA7-92AB-999F65EF1B8F}" destId="{ED2274A2-C88F-4BA6-9C35-4ACF9677397C}" srcOrd="0" destOrd="0" parTransId="{0E13818E-1F1B-4D41-8ACB-21C539B677C3}" sibTransId="{51B376CE-E774-4475-ACB8-FD7AAD9ECB78}"/>
    <dgm:cxn modelId="{6F0466A6-4BA2-44EC-9E05-2E9594024FEA}" type="presParOf" srcId="{5A2D7203-E832-4B0D-BBB4-C8B1453EDE30}" destId="{767FF9A7-C377-4377-B94B-F0D4FA506369}" srcOrd="0" destOrd="0" presId="urn:microsoft.com/office/officeart/2005/8/layout/chevron2"/>
    <dgm:cxn modelId="{E25799A7-5076-4078-8E99-A6574D9B7259}" type="presParOf" srcId="{767FF9A7-C377-4377-B94B-F0D4FA506369}" destId="{71E3323F-DA4B-4E56-BE88-C09A2C2D8526}" srcOrd="0" destOrd="0" presId="urn:microsoft.com/office/officeart/2005/8/layout/chevron2"/>
    <dgm:cxn modelId="{088A02E9-606F-4559-BF1D-9CBD2D36DB55}" type="presParOf" srcId="{767FF9A7-C377-4377-B94B-F0D4FA506369}" destId="{62A95A47-E4C2-4657-B37B-9001ED112120}" srcOrd="1" destOrd="0" presId="urn:microsoft.com/office/officeart/2005/8/layout/chevron2"/>
    <dgm:cxn modelId="{885B7CD8-F0A2-4A25-8F6D-485A275788BD}" type="presParOf" srcId="{5A2D7203-E832-4B0D-BBB4-C8B1453EDE30}" destId="{536421B7-3155-47E5-8B58-A4652F0FF135}" srcOrd="1" destOrd="0" presId="urn:microsoft.com/office/officeart/2005/8/layout/chevron2"/>
    <dgm:cxn modelId="{E912EA09-2F19-4520-A92E-29F93D203818}" type="presParOf" srcId="{5A2D7203-E832-4B0D-BBB4-C8B1453EDE30}" destId="{31D4B269-80AB-4C86-982C-6E77B9FC8AE1}" srcOrd="2" destOrd="0" presId="urn:microsoft.com/office/officeart/2005/8/layout/chevron2"/>
    <dgm:cxn modelId="{40713208-E736-44BD-B429-9DAC696932DE}" type="presParOf" srcId="{31D4B269-80AB-4C86-982C-6E77B9FC8AE1}" destId="{E38F653E-F598-45F6-9739-CF5A0ABDE787}" srcOrd="0" destOrd="0" presId="urn:microsoft.com/office/officeart/2005/8/layout/chevron2"/>
    <dgm:cxn modelId="{C6CAD0FD-54BE-4395-AD70-0AFE0A159B29}" type="presParOf" srcId="{31D4B269-80AB-4C86-982C-6E77B9FC8AE1}" destId="{C511A302-C3EF-42B5-886C-9ACF62C05BBC}" srcOrd="1" destOrd="0" presId="urn:microsoft.com/office/officeart/2005/8/layout/chevron2"/>
    <dgm:cxn modelId="{28C718EC-B8AD-4327-9147-38D61175142A}" type="presParOf" srcId="{5A2D7203-E832-4B0D-BBB4-C8B1453EDE30}" destId="{5980651F-562C-459A-BFFF-547695DA6062}" srcOrd="3" destOrd="0" presId="urn:microsoft.com/office/officeart/2005/8/layout/chevron2"/>
    <dgm:cxn modelId="{4826F4F5-84C2-4D9D-AC68-C93819C863D7}" type="presParOf" srcId="{5A2D7203-E832-4B0D-BBB4-C8B1453EDE30}" destId="{B7ABD4DE-3213-47D1-9AF8-2F8453F811F5}" srcOrd="4" destOrd="0" presId="urn:microsoft.com/office/officeart/2005/8/layout/chevron2"/>
    <dgm:cxn modelId="{55294675-9A77-4AE8-91B3-AB28F9187659}" type="presParOf" srcId="{B7ABD4DE-3213-47D1-9AF8-2F8453F811F5}" destId="{D6898FD4-CD19-43C4-8676-A35AB68706CE}" srcOrd="0" destOrd="0" presId="urn:microsoft.com/office/officeart/2005/8/layout/chevron2"/>
    <dgm:cxn modelId="{500C9187-44BC-4FF8-8D39-67F3E590BC5B}" type="presParOf" srcId="{B7ABD4DE-3213-47D1-9AF8-2F8453F811F5}" destId="{C7082B01-1F0B-45A9-BE80-3FB21CDF6FEE}" srcOrd="1" destOrd="0" presId="urn:microsoft.com/office/officeart/2005/8/layout/chevron2"/>
    <dgm:cxn modelId="{1B8A2D96-EA2E-4494-AAEC-069D2B750578}" type="presParOf" srcId="{5A2D7203-E832-4B0D-BBB4-C8B1453EDE30}" destId="{4678BE3E-4476-443D-8714-7D71D03DE19F}" srcOrd="5" destOrd="0" presId="urn:microsoft.com/office/officeart/2005/8/layout/chevron2"/>
    <dgm:cxn modelId="{08E86E5A-1174-44A1-B482-CDA97BFE51FE}" type="presParOf" srcId="{5A2D7203-E832-4B0D-BBB4-C8B1453EDE30}" destId="{1A53DCD1-F0B8-4E3B-8AFB-F5C84CC8675E}" srcOrd="6" destOrd="0" presId="urn:microsoft.com/office/officeart/2005/8/layout/chevron2"/>
    <dgm:cxn modelId="{EA039554-0F19-4AB3-8D81-1240F62D9140}" type="presParOf" srcId="{1A53DCD1-F0B8-4E3B-8AFB-F5C84CC8675E}" destId="{5A7EB2AF-BB80-44ED-8AA8-E113CBDD5E1F}" srcOrd="0" destOrd="0" presId="urn:microsoft.com/office/officeart/2005/8/layout/chevron2"/>
    <dgm:cxn modelId="{71C1E127-079B-4234-8EC9-5651504FCAA4}" type="presParOf" srcId="{1A53DCD1-F0B8-4E3B-8AFB-F5C84CC8675E}" destId="{3DF8DCE1-8F1F-4C03-9801-19127280DFC5}" srcOrd="1" destOrd="0" presId="urn:microsoft.com/office/officeart/2005/8/layout/chevron2"/>
    <dgm:cxn modelId="{DBAC6CDB-056A-4002-9FBD-B390158C7599}" type="presParOf" srcId="{5A2D7203-E832-4B0D-BBB4-C8B1453EDE30}" destId="{A099A7E0-0323-47A7-B73D-46D5E2D7FDC2}" srcOrd="7" destOrd="0" presId="urn:microsoft.com/office/officeart/2005/8/layout/chevron2"/>
    <dgm:cxn modelId="{4B78259C-30DF-45C0-8353-99B9CE2CED82}" type="presParOf" srcId="{5A2D7203-E832-4B0D-BBB4-C8B1453EDE30}" destId="{5AC47B29-913D-4BE9-87ED-2CA2F7FCC067}" srcOrd="8" destOrd="0" presId="urn:microsoft.com/office/officeart/2005/8/layout/chevron2"/>
    <dgm:cxn modelId="{42DA75DE-3FE2-4427-B393-CE10DE62C1E2}" type="presParOf" srcId="{5AC47B29-913D-4BE9-87ED-2CA2F7FCC067}" destId="{2D29BAEE-BC4F-4189-8A26-28AEB609B4F5}" srcOrd="0" destOrd="0" presId="urn:microsoft.com/office/officeart/2005/8/layout/chevron2"/>
    <dgm:cxn modelId="{DABBFF1E-4DC6-4C10-9AFF-A362B55C7F1E}" type="presParOf" srcId="{5AC47B29-913D-4BE9-87ED-2CA2F7FCC067}" destId="{9CD44740-DF9A-49F2-A631-A7CF21F7B93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3323F-DA4B-4E56-BE88-C09A2C2D8526}">
      <dsp:nvSpPr>
        <dsp:cNvPr id="0" name=""/>
        <dsp:cNvSpPr/>
      </dsp:nvSpPr>
      <dsp:spPr>
        <a:xfrm rot="5400000">
          <a:off x="-165893" y="170643"/>
          <a:ext cx="1105955" cy="7741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1. Service opportunity</a:t>
          </a:r>
        </a:p>
      </dsp:txBody>
      <dsp:txXfrm rot="-5400000">
        <a:off x="1" y="391835"/>
        <a:ext cx="774169" cy="331786"/>
      </dsp:txXfrm>
    </dsp:sp>
    <dsp:sp modelId="{62A95A47-E4C2-4657-B37B-9001ED112120}">
      <dsp:nvSpPr>
        <dsp:cNvPr id="0" name=""/>
        <dsp:cNvSpPr/>
      </dsp:nvSpPr>
      <dsp:spPr>
        <a:xfrm rot="5400000">
          <a:off x="4278926" y="-3500007"/>
          <a:ext cx="718871" cy="77283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All </a:t>
          </a:r>
          <a:r>
            <a:rPr lang="en-US" sz="1100" kern="1200" dirty="0" smtClean="0"/>
            <a:t>opportunities types </a:t>
          </a:r>
          <a:r>
            <a:rPr lang="en-US" sz="1100" kern="1200" dirty="0"/>
            <a:t>are required </a:t>
          </a:r>
          <a:r>
            <a:rPr lang="en-US" sz="1100" kern="1200" dirty="0" smtClean="0"/>
            <a:t>to be posted on </a:t>
          </a:r>
          <a:r>
            <a:rPr lang="en-US" sz="1100" kern="1200" dirty="0"/>
            <a:t>the </a:t>
          </a:r>
          <a:r>
            <a:rPr lang="en-US" sz="1100" kern="1200" dirty="0" smtClean="0"/>
            <a:t>My AmeriCorps Portal, (but members can still apply outside the system if needed).</a:t>
          </a:r>
          <a:endParaRPr lang="en-US" sz="1100" kern="1200" dirty="0"/>
        </a:p>
      </dsp:txBody>
      <dsp:txXfrm rot="-5400000">
        <a:off x="774169" y="39842"/>
        <a:ext cx="7693293" cy="648687"/>
      </dsp:txXfrm>
    </dsp:sp>
    <dsp:sp modelId="{E38F653E-F598-45F6-9739-CF5A0ABDE787}">
      <dsp:nvSpPr>
        <dsp:cNvPr id="0" name=""/>
        <dsp:cNvSpPr/>
      </dsp:nvSpPr>
      <dsp:spPr>
        <a:xfrm rot="5400000">
          <a:off x="-165893" y="1159794"/>
          <a:ext cx="1105955" cy="7741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2. Invitation and Acceptance</a:t>
          </a:r>
        </a:p>
      </dsp:txBody>
      <dsp:txXfrm rot="-5400000">
        <a:off x="1" y="1380986"/>
        <a:ext cx="774169" cy="331786"/>
      </dsp:txXfrm>
    </dsp:sp>
    <dsp:sp modelId="{C511A302-C3EF-42B5-886C-9ACF62C05BBC}">
      <dsp:nvSpPr>
        <dsp:cNvPr id="0" name=""/>
        <dsp:cNvSpPr/>
      </dsp:nvSpPr>
      <dsp:spPr>
        <a:xfrm rot="5400000">
          <a:off x="4278926" y="-2510855"/>
          <a:ext cx="718871" cy="77283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Once applications are reviewed, programs create and send an invitation to </a:t>
          </a:r>
          <a:r>
            <a:rPr lang="en-US" sz="1100" kern="1200" dirty="0" smtClean="0"/>
            <a:t>enroll to prospective members from the </a:t>
          </a:r>
          <a:r>
            <a:rPr lang="en-US" sz="1100" kern="1200" dirty="0" err="1" smtClean="0"/>
            <a:t>egrants</a:t>
          </a:r>
          <a:r>
            <a:rPr lang="en-US" sz="1100" kern="1200" dirty="0" smtClean="0"/>
            <a:t> workbasket</a:t>
          </a:r>
          <a:endParaRPr lang="en-US" sz="1100" kern="1200" dirty="0"/>
        </a:p>
        <a:p>
          <a:pPr marL="57150" lvl="1" indent="-57150" algn="l" defTabSz="488950">
            <a:lnSpc>
              <a:spcPct val="90000"/>
            </a:lnSpc>
            <a:spcBef>
              <a:spcPct val="0"/>
            </a:spcBef>
            <a:spcAft>
              <a:spcPct val="15000"/>
            </a:spcAft>
            <a:buChar char="••"/>
          </a:pPr>
          <a:r>
            <a:rPr lang="en-US" sz="1100" kern="1200" dirty="0"/>
            <a:t>Invited members </a:t>
          </a:r>
          <a:r>
            <a:rPr lang="en-US" sz="1100" kern="1200" dirty="0" smtClean="0"/>
            <a:t>receive the system-generated email, and </a:t>
          </a:r>
          <a:r>
            <a:rPr lang="en-US" sz="1100" kern="1200" dirty="0"/>
            <a:t>complete </a:t>
          </a:r>
          <a:r>
            <a:rPr lang="en-US" sz="1100" b="1" i="1" kern="1200" dirty="0"/>
            <a:t>Part 1</a:t>
          </a:r>
          <a:r>
            <a:rPr lang="en-US" sz="1100" kern="1200" dirty="0"/>
            <a:t> of the enrollment </a:t>
          </a:r>
          <a:r>
            <a:rPr lang="en-US" sz="1100" kern="1200" dirty="0" smtClean="0"/>
            <a:t>form in the portal (SSN goes straight to SSA for verification)</a:t>
          </a:r>
          <a:endParaRPr lang="en-US" sz="1100" kern="1200" dirty="0"/>
        </a:p>
      </dsp:txBody>
      <dsp:txXfrm rot="-5400000">
        <a:off x="774169" y="1028994"/>
        <a:ext cx="7693293" cy="648687"/>
      </dsp:txXfrm>
    </dsp:sp>
    <dsp:sp modelId="{D6898FD4-CD19-43C4-8676-A35AB68706CE}">
      <dsp:nvSpPr>
        <dsp:cNvPr id="0" name=""/>
        <dsp:cNvSpPr/>
      </dsp:nvSpPr>
      <dsp:spPr>
        <a:xfrm rot="5400000">
          <a:off x="-165893" y="2148946"/>
          <a:ext cx="1105955" cy="7741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3. SSN/Citizenship Verification</a:t>
          </a:r>
        </a:p>
      </dsp:txBody>
      <dsp:txXfrm rot="-5400000">
        <a:off x="1" y="2370138"/>
        <a:ext cx="774169" cy="331786"/>
      </dsp:txXfrm>
    </dsp:sp>
    <dsp:sp modelId="{C7082B01-1F0B-45A9-BE80-3FB21CDF6FEE}">
      <dsp:nvSpPr>
        <dsp:cNvPr id="0" name=""/>
        <dsp:cNvSpPr/>
      </dsp:nvSpPr>
      <dsp:spPr>
        <a:xfrm rot="5400000">
          <a:off x="4278926" y="-1521704"/>
          <a:ext cx="718871" cy="77283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Invited member records go to the </a:t>
          </a:r>
          <a:r>
            <a:rPr lang="en-US" sz="1100" b="1" kern="1200" dirty="0"/>
            <a:t>Social Security Administration to verify SSNs and </a:t>
          </a:r>
          <a:r>
            <a:rPr lang="en-US" sz="1100" b="1" kern="1200" dirty="0" smtClean="0"/>
            <a:t>citizenship (check portal regularly for updates)</a:t>
          </a:r>
          <a:endParaRPr lang="en-US" sz="1100" b="1" kern="1200" dirty="0"/>
        </a:p>
        <a:p>
          <a:pPr marL="57150" lvl="1" indent="-57150" algn="l" defTabSz="488950">
            <a:lnSpc>
              <a:spcPct val="90000"/>
            </a:lnSpc>
            <a:spcBef>
              <a:spcPct val="0"/>
            </a:spcBef>
            <a:spcAft>
              <a:spcPct val="15000"/>
            </a:spcAft>
            <a:buChar char="••"/>
          </a:pPr>
          <a:r>
            <a:rPr lang="en-US" sz="1100" kern="1200" dirty="0"/>
            <a:t>Programs collect </a:t>
          </a:r>
          <a:r>
            <a:rPr lang="en-US" sz="1100" kern="1200" dirty="0" smtClean="0"/>
            <a:t>verification documentation </a:t>
          </a:r>
          <a:r>
            <a:rPr lang="en-US" sz="1100" kern="1200" dirty="0"/>
            <a:t>from invited </a:t>
          </a:r>
          <a:r>
            <a:rPr lang="en-US" sz="1100" kern="1200" dirty="0" smtClean="0"/>
            <a:t>members. If </a:t>
          </a:r>
          <a:r>
            <a:rPr lang="en-US" sz="1100" kern="1200" dirty="0"/>
            <a:t>verification is not received from SSA </a:t>
          </a:r>
          <a:r>
            <a:rPr lang="en-US" sz="1100" kern="1200" dirty="0" smtClean="0"/>
            <a:t>this will be submitted </a:t>
          </a:r>
          <a:r>
            <a:rPr lang="en-US" sz="1100" kern="1200" dirty="0"/>
            <a:t>to the CNCS </a:t>
          </a:r>
          <a:r>
            <a:rPr lang="en-US" sz="1100" kern="1200" dirty="0" smtClean="0"/>
            <a:t>Hotline. CV requires this information be placed in Member File for later review either way.  </a:t>
          </a:r>
          <a:endParaRPr lang="en-US" sz="1100" kern="1200" dirty="0"/>
        </a:p>
      </dsp:txBody>
      <dsp:txXfrm rot="-5400000">
        <a:off x="774169" y="2018145"/>
        <a:ext cx="7693293" cy="648687"/>
      </dsp:txXfrm>
    </dsp:sp>
    <dsp:sp modelId="{5A7EB2AF-BB80-44ED-8AA8-E113CBDD5E1F}">
      <dsp:nvSpPr>
        <dsp:cNvPr id="0" name=""/>
        <dsp:cNvSpPr/>
      </dsp:nvSpPr>
      <dsp:spPr>
        <a:xfrm rot="5400000">
          <a:off x="-165893" y="3138098"/>
          <a:ext cx="1105955" cy="774169"/>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4. CHC Verification</a:t>
          </a:r>
        </a:p>
      </dsp:txBody>
      <dsp:txXfrm rot="-5400000">
        <a:off x="1" y="3359290"/>
        <a:ext cx="774169" cy="331786"/>
      </dsp:txXfrm>
    </dsp:sp>
    <dsp:sp modelId="{3DF8DCE1-8F1F-4C03-9801-19127280DFC5}">
      <dsp:nvSpPr>
        <dsp:cNvPr id="0" name=""/>
        <dsp:cNvSpPr/>
      </dsp:nvSpPr>
      <dsp:spPr>
        <a:xfrm rot="5400000">
          <a:off x="4278926" y="-532552"/>
          <a:ext cx="718871" cy="77283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a:t>Programs complete </a:t>
          </a:r>
          <a:r>
            <a:rPr lang="en-US" sz="1100" b="1" kern="1200" dirty="0" smtClean="0"/>
            <a:t>Criminal History Check Verification </a:t>
          </a:r>
          <a:r>
            <a:rPr lang="en-US" sz="1100" kern="1200" dirty="0" smtClean="0"/>
            <a:t>portion </a:t>
          </a:r>
          <a:r>
            <a:rPr lang="en-US" sz="1100" kern="1200" dirty="0"/>
            <a:t>of </a:t>
          </a:r>
          <a:r>
            <a:rPr lang="en-US" sz="1100" kern="1200" dirty="0" smtClean="0"/>
            <a:t>the </a:t>
          </a:r>
          <a:r>
            <a:rPr lang="en-US" sz="1100" kern="1200" dirty="0"/>
            <a:t>enrollment </a:t>
          </a:r>
          <a:r>
            <a:rPr lang="en-US" sz="1100" kern="1200" dirty="0" smtClean="0"/>
            <a:t>form in </a:t>
          </a:r>
          <a:r>
            <a:rPr lang="en-US" sz="1100" kern="1200" dirty="0" err="1" smtClean="0"/>
            <a:t>egrants</a:t>
          </a:r>
          <a:r>
            <a:rPr lang="en-US" sz="1100" kern="1200" dirty="0" smtClean="0"/>
            <a:t> </a:t>
          </a:r>
          <a:r>
            <a:rPr lang="en-US" sz="1100" b="1" kern="1200" dirty="0" smtClean="0"/>
            <a:t>BEFORE THE START DATE. </a:t>
          </a:r>
          <a:r>
            <a:rPr lang="en-US" sz="1100" kern="1200" dirty="0" smtClean="0">
              <a:solidFill>
                <a:srgbClr val="FF0000"/>
              </a:solidFill>
            </a:rPr>
            <a:t>In California ALL CHC CHECKS SHOULD BE CLEARED to do this step. </a:t>
          </a:r>
          <a:endParaRPr lang="en-US" sz="1100" b="1" kern="1200" dirty="0"/>
        </a:p>
      </dsp:txBody>
      <dsp:txXfrm rot="-5400000">
        <a:off x="774169" y="3007297"/>
        <a:ext cx="7693293" cy="648687"/>
      </dsp:txXfrm>
    </dsp:sp>
    <dsp:sp modelId="{2D29BAEE-BC4F-4189-8A26-28AEB609B4F5}">
      <dsp:nvSpPr>
        <dsp:cNvPr id="0" name=""/>
        <dsp:cNvSpPr/>
      </dsp:nvSpPr>
      <dsp:spPr>
        <a:xfrm rot="5400000">
          <a:off x="-165893" y="4127249"/>
          <a:ext cx="1105955" cy="774169"/>
        </a:xfrm>
        <a:prstGeom prst="chevron">
          <a:avLst/>
        </a:prstGeom>
        <a:solidFill>
          <a:srgbClr val="00B050"/>
        </a:solidFill>
        <a:ln w="254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45" tIns="4445" rIns="4445" bIns="4445" numCol="1" spcCol="1270" anchor="ctr" anchorCtr="0">
          <a:noAutofit/>
        </a:bodyPr>
        <a:lstStyle/>
        <a:p>
          <a:pPr lvl="0" algn="ctr" defTabSz="311150">
            <a:lnSpc>
              <a:spcPct val="90000"/>
            </a:lnSpc>
            <a:spcBef>
              <a:spcPct val="0"/>
            </a:spcBef>
            <a:spcAft>
              <a:spcPct val="35000"/>
            </a:spcAft>
          </a:pPr>
          <a:r>
            <a:rPr lang="en-US" sz="700" b="1" kern="1200" dirty="0"/>
            <a:t>5. Start Date and Service Location</a:t>
          </a:r>
        </a:p>
      </dsp:txBody>
      <dsp:txXfrm rot="-5400000">
        <a:off x="1" y="4348441"/>
        <a:ext cx="774169" cy="331786"/>
      </dsp:txXfrm>
    </dsp:sp>
    <dsp:sp modelId="{9CD44740-DF9A-49F2-A631-A7CF21F7B939}">
      <dsp:nvSpPr>
        <dsp:cNvPr id="0" name=""/>
        <dsp:cNvSpPr/>
      </dsp:nvSpPr>
      <dsp:spPr>
        <a:xfrm rot="5400000">
          <a:off x="4278926" y="456599"/>
          <a:ext cx="718871" cy="772838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232" tIns="6985" rIns="6985" bIns="6985" numCol="1" spcCol="1270" anchor="ctr" anchorCtr="0">
          <a:noAutofit/>
        </a:bodyPr>
        <a:lstStyle/>
        <a:p>
          <a:pPr marL="57150" lvl="1" indent="-57150" algn="l" defTabSz="488950">
            <a:lnSpc>
              <a:spcPct val="90000"/>
            </a:lnSpc>
            <a:spcBef>
              <a:spcPct val="0"/>
            </a:spcBef>
            <a:spcAft>
              <a:spcPct val="15000"/>
            </a:spcAft>
            <a:buChar char="••"/>
          </a:pPr>
          <a:r>
            <a:rPr lang="en-US" sz="1100" kern="1200" dirty="0" smtClean="0"/>
            <a:t>After SSN/Citizenship and CHC Verification are complete, you can now complete FINAL STEP by entering member’s service site, certifying, then hit </a:t>
          </a:r>
          <a:r>
            <a:rPr lang="en-US" sz="1100" b="1" kern="1200" dirty="0" smtClean="0"/>
            <a:t>ENROLL MEMBER</a:t>
          </a:r>
          <a:r>
            <a:rPr lang="en-US" sz="1100" kern="1200" dirty="0" smtClean="0"/>
            <a:t>. </a:t>
          </a:r>
          <a:r>
            <a:rPr lang="en-US" sz="1100" kern="1200" dirty="0" smtClean="0">
              <a:solidFill>
                <a:srgbClr val="FF0000"/>
              </a:solidFill>
            </a:rPr>
            <a:t>In California ALL CHC CHECKS </a:t>
          </a:r>
          <a:r>
            <a:rPr lang="en-US" sz="1100" u="sng" kern="1200" dirty="0" smtClean="0">
              <a:solidFill>
                <a:srgbClr val="FF0000"/>
              </a:solidFill>
            </a:rPr>
            <a:t>MUST </a:t>
          </a:r>
          <a:r>
            <a:rPr lang="en-US" sz="1100" kern="1200" dirty="0" smtClean="0">
              <a:solidFill>
                <a:srgbClr val="FF0000"/>
              </a:solidFill>
            </a:rPr>
            <a:t>BE CLEARED to do this step. Cross check CV NSCHC Verification Form to ensure start date you enter is after all CHC checks are cleared.  </a:t>
          </a:r>
          <a:r>
            <a:rPr lang="en-US" sz="1100" b="0" i="0" kern="1200" dirty="0" smtClean="0"/>
            <a:t>Members must be enrolled </a:t>
          </a:r>
          <a:r>
            <a:rPr lang="en-US" sz="1100" b="1" i="0" kern="1200" dirty="0" smtClean="0"/>
            <a:t>within 5 calendar days of their START date (start date counts as Day #1).</a:t>
          </a:r>
          <a:endParaRPr lang="en-US" sz="1100" kern="1200" dirty="0">
            <a:solidFill>
              <a:srgbClr val="FF0000"/>
            </a:solidFill>
          </a:endParaRPr>
        </a:p>
      </dsp:txBody>
      <dsp:txXfrm rot="-5400000">
        <a:off x="774169" y="3996448"/>
        <a:ext cx="7693293" cy="64868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B682495-2188-4720-A0CB-C9E7AA628CA3}" type="datetimeFigureOut">
              <a:rPr lang="en-US" smtClean="0"/>
              <a:t>8/17/2018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6752CFC-78FA-46A1-A4CA-44B949FC358A}" type="slidenum">
              <a:rPr lang="en-US" smtClean="0"/>
              <a:t>‹#›</a:t>
            </a:fld>
            <a:endParaRPr lang="en-US"/>
          </a:p>
        </p:txBody>
      </p:sp>
    </p:spTree>
    <p:extLst>
      <p:ext uri="{BB962C8B-B14F-4D97-AF65-F5344CB8AC3E}">
        <p14:creationId xmlns:p14="http://schemas.microsoft.com/office/powerpoint/2010/main" val="2070216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sending this out after the call, including</a:t>
            </a:r>
            <a:r>
              <a:rPr lang="en-US" baseline="0" dirty="0" smtClean="0"/>
              <a:t> the notes for each slide, so don’t worry about getting everything in your notetaking.</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1</a:t>
            </a:fld>
            <a:endParaRPr lang="en-US"/>
          </a:p>
        </p:txBody>
      </p:sp>
    </p:spTree>
    <p:extLst>
      <p:ext uri="{BB962C8B-B14F-4D97-AF65-F5344CB8AC3E}">
        <p14:creationId xmlns:p14="http://schemas.microsoft.com/office/powerpoint/2010/main" val="424184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Next</a:t>
            </a:r>
            <a:r>
              <a:rPr lang="en-US" baseline="0" dirty="0" smtClean="0"/>
              <a:t> they will complete additional information screens </a:t>
            </a:r>
            <a:r>
              <a:rPr lang="en-US" baseline="0" dirty="0"/>
              <a:t>and </a:t>
            </a:r>
            <a:r>
              <a:rPr lang="en-US" baseline="0" dirty="0" smtClean="0"/>
              <a:t>the remainder of their part of enrollment.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A910615-33E9-A44A-87B7-52BAF2946AF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76316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the</a:t>
            </a:r>
            <a:r>
              <a:rPr lang="en-US" baseline="0" dirty="0"/>
              <a:t> member </a:t>
            </a:r>
            <a:r>
              <a:rPr lang="en-US" baseline="0" dirty="0" smtClean="0"/>
              <a:t>completes their part of enrollment and hits ‘save, they should appear in Pending Enrollments </a:t>
            </a:r>
            <a:r>
              <a:rPr lang="en-US" baseline="0" dirty="0"/>
              <a:t>in your Workbasket. </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12</a:t>
            </a:fld>
            <a:endParaRPr lang="en-US"/>
          </a:p>
        </p:txBody>
      </p:sp>
    </p:spTree>
    <p:extLst>
      <p:ext uri="{BB962C8B-B14F-4D97-AF65-F5344CB8AC3E}">
        <p14:creationId xmlns:p14="http://schemas.microsoft.com/office/powerpoint/2010/main" val="1948797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you click on a member name </a:t>
            </a:r>
            <a:r>
              <a:rPr lang="en-US" baseline="0" dirty="0" smtClean="0"/>
              <a:t>in the Pending Enrollments, you’ll </a:t>
            </a:r>
            <a:r>
              <a:rPr lang="en-US" baseline="0" dirty="0"/>
              <a:t>see this new section.  Again, o</a:t>
            </a:r>
            <a:r>
              <a:rPr lang="en-US" dirty="0"/>
              <a:t>nce the </a:t>
            </a:r>
            <a:r>
              <a:rPr lang="en-US" dirty="0" smtClean="0"/>
              <a:t>potential membe</a:t>
            </a:r>
            <a:r>
              <a:rPr lang="en-US" baseline="0" dirty="0" smtClean="0"/>
              <a:t>r completed their part of enrollment, </a:t>
            </a:r>
            <a:r>
              <a:rPr lang="en-US" baseline="0" dirty="0"/>
              <a:t>it immediately sent their info to </a:t>
            </a:r>
            <a:r>
              <a:rPr lang="en-US" baseline="0" dirty="0" smtClean="0"/>
              <a:t>Social Security Administration </a:t>
            </a:r>
            <a:r>
              <a:rPr lang="en-US" baseline="0" dirty="0"/>
              <a:t>for validation.  They </a:t>
            </a:r>
            <a:r>
              <a:rPr lang="en-US" baseline="0" dirty="0" smtClean="0"/>
              <a:t>status of that validation will show up in </a:t>
            </a:r>
            <a:r>
              <a:rPr lang="en-US" baseline="0" dirty="0"/>
              <a:t>this section as either ‘pending’ or if it happens quickly, ‘verified’ or possibly, ‘returned’.  </a:t>
            </a:r>
            <a:r>
              <a:rPr lang="en-US" baseline="0" dirty="0" smtClean="0"/>
              <a:t>You will  have to continue to check here to see if it’s been verified – unfortunately, you won’t receive any separate notification.  </a:t>
            </a:r>
          </a:p>
          <a:p>
            <a:endParaRPr lang="en-US" baseline="0" dirty="0" smtClean="0"/>
          </a:p>
          <a:p>
            <a:r>
              <a:rPr lang="en-US" baseline="0" dirty="0" smtClean="0"/>
              <a:t>Note </a:t>
            </a:r>
            <a:r>
              <a:rPr lang="en-US" baseline="0" dirty="0"/>
              <a:t>there is a field for SSN and a field for Citizenship.  If either or both </a:t>
            </a:r>
            <a:r>
              <a:rPr lang="en-US" baseline="0" dirty="0" smtClean="0"/>
              <a:t>show </a:t>
            </a:r>
            <a:r>
              <a:rPr lang="en-US" baseline="0" dirty="0"/>
              <a:t>‘returned’ you’ll need to submit those documents to the help </a:t>
            </a:r>
            <a:r>
              <a:rPr lang="en-US" baseline="0" dirty="0" smtClean="0"/>
              <a:t>desk (we will discuss that process in more detail later) . </a:t>
            </a:r>
            <a:r>
              <a:rPr lang="en-US" sz="1600" dirty="0" smtClean="0"/>
              <a:t>If </a:t>
            </a:r>
            <a:r>
              <a:rPr lang="en-US" sz="1600" dirty="0"/>
              <a:t>additional documentation is sufficient to verify eligibility, then CNCS staff will manually update the Portal record and the enrollment process will continue. </a:t>
            </a:r>
            <a:r>
              <a:rPr lang="en-US" sz="1600" i="1" dirty="0"/>
              <a:t>You’ll need to check the portal and look for a status update to ‘manually verified’. </a:t>
            </a:r>
            <a:r>
              <a:rPr lang="en-US" sz="1600" i="1" dirty="0" smtClean="0"/>
              <a:t>Again,</a:t>
            </a:r>
            <a:r>
              <a:rPr lang="en-US" sz="1600" i="1" baseline="0" dirty="0" smtClean="0"/>
              <a:t> y</a:t>
            </a:r>
            <a:r>
              <a:rPr lang="en-US" sz="1600" i="1" dirty="0" smtClean="0"/>
              <a:t>ou </a:t>
            </a:r>
            <a:r>
              <a:rPr lang="en-US" sz="1600" i="1" dirty="0"/>
              <a:t>won’t receive other </a:t>
            </a:r>
            <a:r>
              <a:rPr lang="en-US" sz="1600" i="1" dirty="0" smtClean="0"/>
              <a:t>notification.</a:t>
            </a:r>
            <a:r>
              <a:rPr lang="en-US" sz="1600" i="1" baseline="0" dirty="0" smtClean="0"/>
              <a:t>  </a:t>
            </a:r>
            <a:r>
              <a:rPr lang="en-US" sz="1600" dirty="0" smtClean="0"/>
              <a:t>If </a:t>
            </a:r>
            <a:r>
              <a:rPr lang="en-US" sz="1600" dirty="0"/>
              <a:t>the additional documentation </a:t>
            </a:r>
            <a:r>
              <a:rPr lang="en-US" sz="1600" dirty="0" smtClean="0"/>
              <a:t>you submitted</a:t>
            </a:r>
            <a:r>
              <a:rPr lang="en-US" sz="1600" baseline="0" dirty="0" smtClean="0"/>
              <a:t> to the helpdesk </a:t>
            </a:r>
            <a:r>
              <a:rPr lang="en-US" sz="1600" dirty="0" smtClean="0"/>
              <a:t>is </a:t>
            </a:r>
            <a:r>
              <a:rPr lang="en-US" sz="1600" u="sng" dirty="0"/>
              <a:t>not</a:t>
            </a:r>
            <a:r>
              <a:rPr lang="en-US" sz="1600" dirty="0"/>
              <a:t> sufficient, the program will be notified, and the member cannot be enrolled</a:t>
            </a:r>
            <a:r>
              <a:rPr lang="en-US" sz="1600" dirty="0" smtClean="0"/>
              <a:t>. </a:t>
            </a:r>
            <a:endParaRPr lang="en-US" sz="1600" dirty="0"/>
          </a:p>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F6752CFC-78FA-46A1-A4CA-44B949FC358A}" type="slidenum">
              <a:rPr lang="en-US" smtClean="0"/>
              <a:t>13</a:t>
            </a:fld>
            <a:endParaRPr lang="en-US"/>
          </a:p>
        </p:txBody>
      </p:sp>
    </p:spTree>
    <p:extLst>
      <p:ext uri="{BB962C8B-B14F-4D97-AF65-F5344CB8AC3E}">
        <p14:creationId xmlns:p14="http://schemas.microsoft.com/office/powerpoint/2010/main" val="2931906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next section to complete</a:t>
            </a:r>
            <a:r>
              <a:rPr lang="en-US" baseline="0" dirty="0"/>
              <a:t> is verification of Criminal History </a:t>
            </a:r>
            <a:r>
              <a:rPr lang="en-US" baseline="0" dirty="0" smtClean="0"/>
              <a:t>Checks. You </a:t>
            </a:r>
            <a:r>
              <a:rPr lang="en-US" baseline="0" dirty="0"/>
              <a:t>are not yet ENROLLING the member, you are just verifying </a:t>
            </a:r>
            <a:r>
              <a:rPr lang="en-US" baseline="0" dirty="0" smtClean="0"/>
              <a:t>having completed Criminal History Checks. After checking each box, indicating this, when you h</a:t>
            </a:r>
            <a:r>
              <a:rPr lang="en-US" dirty="0" smtClean="0"/>
              <a:t>it </a:t>
            </a:r>
            <a:r>
              <a:rPr lang="en-US" dirty="0"/>
              <a:t>SAVE </a:t>
            </a:r>
            <a:r>
              <a:rPr lang="en-US" dirty="0" smtClean="0"/>
              <a:t>INFORMATION</a:t>
            </a:r>
            <a:r>
              <a:rPr lang="en-US" baseline="0" dirty="0" smtClean="0"/>
              <a:t> </a:t>
            </a:r>
            <a:r>
              <a:rPr lang="en-US" dirty="0" smtClean="0"/>
              <a:t>that</a:t>
            </a:r>
            <a:r>
              <a:rPr lang="en-US" baseline="0" dirty="0" smtClean="0"/>
              <a:t> </a:t>
            </a:r>
            <a:r>
              <a:rPr lang="en-US" baseline="0" dirty="0"/>
              <a:t>day’s </a:t>
            </a:r>
            <a:r>
              <a:rPr lang="en-US" baseline="0" dirty="0" smtClean="0"/>
              <a:t>date, along with your name, </a:t>
            </a:r>
            <a:r>
              <a:rPr lang="en-US" baseline="0" dirty="0"/>
              <a:t>will appear next to each criminal history check</a:t>
            </a:r>
            <a:r>
              <a:rPr lang="en-US" baseline="0" dirty="0" smtClean="0"/>
              <a:t>. You MUST complete this step BEFORE the member’s start date. The system will not allow you to later enter a START date that occurs before the date you completed this step.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It is also important to note that the dates that will appear next to each Criminal History Check box (which will be the date you do this step) are not the same as the actual CHC Clearance Dates. CV will still refer to the member’s CV NSCHC Verification form to validate the dates each check was cleared in our file reviews.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EA637-F814-41B4-9B48-9598E59E13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44306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Everything up</a:t>
            </a:r>
            <a:r>
              <a:rPr lang="en-US" baseline="0" dirty="0" smtClean="0"/>
              <a:t> to this point was really pre-enrollment!  Now, o</a:t>
            </a:r>
            <a:r>
              <a:rPr lang="en-US" dirty="0" smtClean="0"/>
              <a:t>nce</a:t>
            </a:r>
            <a:r>
              <a:rPr lang="en-US" baseline="0" dirty="0" smtClean="0"/>
              <a:t> </a:t>
            </a:r>
            <a:r>
              <a:rPr lang="en-US" dirty="0" smtClean="0"/>
              <a:t>the SSN &amp; Citizenship</a:t>
            </a:r>
            <a:r>
              <a:rPr lang="en-US" baseline="0" dirty="0" smtClean="0"/>
              <a:t> are showing ‘verified’ or ‘manually verified’ and the CHC are all CLEARED and you’ve certified that in the portal, the ENROLL MEMBER button will finally be ACTIVATED</a:t>
            </a:r>
            <a:r>
              <a:rPr lang="en-US" dirty="0" smtClean="0"/>
              <a:t>.  Then, just </a:t>
            </a:r>
            <a:r>
              <a:rPr lang="en-US" dirty="0"/>
              <a:t>like in the past you:</a:t>
            </a:r>
          </a:p>
          <a:p>
            <a:pPr lvl="1"/>
            <a:r>
              <a:rPr lang="en-US" dirty="0"/>
              <a:t>Enter member start </a:t>
            </a:r>
            <a:r>
              <a:rPr lang="en-US" dirty="0" smtClean="0"/>
              <a:t>date</a:t>
            </a:r>
            <a:endParaRPr lang="en-US" dirty="0">
              <a:solidFill>
                <a:schemeClr val="accent1">
                  <a:lumMod val="75000"/>
                </a:schemeClr>
              </a:solidFill>
            </a:endParaRPr>
          </a:p>
          <a:p>
            <a:pPr lvl="1"/>
            <a:r>
              <a:rPr lang="en-US" dirty="0"/>
              <a:t>Enter </a:t>
            </a:r>
            <a:r>
              <a:rPr lang="en-US" dirty="0" smtClean="0"/>
              <a:t>service location</a:t>
            </a:r>
            <a:endParaRPr lang="en-US" dirty="0"/>
          </a:p>
          <a:p>
            <a:pPr lvl="1"/>
            <a:r>
              <a:rPr lang="en-US" dirty="0"/>
              <a:t>Enter slot </a:t>
            </a:r>
            <a:r>
              <a:rPr lang="en-US" dirty="0" smtClean="0"/>
              <a:t>type</a:t>
            </a:r>
          </a:p>
          <a:p>
            <a:pPr lvl="1"/>
            <a:r>
              <a:rPr lang="en-US" dirty="0" smtClean="0"/>
              <a:t>Check</a:t>
            </a:r>
            <a:r>
              <a:rPr lang="en-US" baseline="0" dirty="0" smtClean="0"/>
              <a:t> Certification box</a:t>
            </a:r>
            <a:endParaRPr lang="en-US" dirty="0"/>
          </a:p>
          <a:p>
            <a:pPr lvl="1"/>
            <a:r>
              <a:rPr lang="en-US" dirty="0" smtClean="0"/>
              <a:t>Hit </a:t>
            </a:r>
            <a:r>
              <a:rPr lang="en-US" dirty="0"/>
              <a:t>Enroll Member </a:t>
            </a:r>
            <a:r>
              <a:rPr lang="en-US" dirty="0">
                <a:solidFill>
                  <a:srgbClr val="FF0000"/>
                </a:solidFill>
              </a:rPr>
              <a:t>(do not hit this button until all checks are cleared</a:t>
            </a:r>
            <a:r>
              <a:rPr lang="en-US" dirty="0" smtClean="0">
                <a:solidFill>
                  <a:srgbClr val="FF0000"/>
                </a:solidFill>
              </a:rPr>
              <a:t>) </a:t>
            </a:r>
            <a:r>
              <a:rPr lang="en-US" dirty="0" smtClean="0"/>
              <a:t>location. The final step has to be done within 5 calendar days of the member starting (with their start date as DAY 1): </a:t>
            </a:r>
            <a:endParaRPr lang="en-US" dirty="0">
              <a:solidFill>
                <a:srgbClr val="FF0000"/>
              </a:solidFill>
            </a:endParaRPr>
          </a:p>
          <a:p>
            <a:pPr marL="228600" lvl="1" indent="0">
              <a:buNone/>
            </a:pPr>
            <a:endParaRPr lang="en-US" b="1" dirty="0" smtClean="0">
              <a:solidFill>
                <a:schemeClr val="accent1">
                  <a:lumMod val="75000"/>
                </a:schemeClr>
              </a:solidFill>
            </a:endParaRPr>
          </a:p>
          <a:p>
            <a:pPr marL="228600" lvl="1" indent="0">
              <a:buNone/>
            </a:pPr>
            <a:r>
              <a:rPr lang="en-US" b="1" dirty="0" smtClean="0">
                <a:solidFill>
                  <a:schemeClr val="accent1">
                    <a:lumMod val="75000"/>
                  </a:schemeClr>
                </a:solidFill>
              </a:rPr>
              <a:t>Again, in </a:t>
            </a:r>
            <a:r>
              <a:rPr lang="en-US" b="1" dirty="0">
                <a:solidFill>
                  <a:schemeClr val="accent1">
                    <a:lumMod val="75000"/>
                  </a:schemeClr>
                </a:solidFill>
              </a:rPr>
              <a:t>California, the start date </a:t>
            </a:r>
            <a:r>
              <a:rPr lang="en-US" b="1" dirty="0" smtClean="0">
                <a:solidFill>
                  <a:schemeClr val="accent1">
                    <a:lumMod val="75000"/>
                  </a:schemeClr>
                </a:solidFill>
              </a:rPr>
              <a:t>you enter CANNOT </a:t>
            </a:r>
            <a:r>
              <a:rPr lang="en-US" b="1" dirty="0">
                <a:solidFill>
                  <a:schemeClr val="accent1">
                    <a:lumMod val="75000"/>
                  </a:schemeClr>
                </a:solidFill>
              </a:rPr>
              <a:t>be </a:t>
            </a:r>
            <a:r>
              <a:rPr lang="en-US" b="1" dirty="0" smtClean="0">
                <a:solidFill>
                  <a:schemeClr val="accent1">
                    <a:lumMod val="75000"/>
                  </a:schemeClr>
                </a:solidFill>
              </a:rPr>
              <a:t>before ALL </a:t>
            </a:r>
            <a:r>
              <a:rPr lang="en-US" b="1" dirty="0">
                <a:solidFill>
                  <a:schemeClr val="accent1">
                    <a:lumMod val="75000"/>
                  </a:schemeClr>
                </a:solidFill>
              </a:rPr>
              <a:t>Criminal History Checks have CLEARED. </a:t>
            </a:r>
            <a:r>
              <a:rPr lang="en-US" b="1" dirty="0" smtClean="0">
                <a:solidFill>
                  <a:schemeClr val="accent1">
                    <a:lumMod val="75000"/>
                  </a:schemeClr>
                </a:solidFill>
              </a:rPr>
              <a:t> Good</a:t>
            </a:r>
            <a:r>
              <a:rPr lang="en-US" b="1" baseline="0" dirty="0" smtClean="0">
                <a:solidFill>
                  <a:schemeClr val="accent1">
                    <a:lumMod val="75000"/>
                  </a:schemeClr>
                </a:solidFill>
              </a:rPr>
              <a:t> practice would be to cross check the member’s NSCHC Verification Form and look at the clearance dates to ensure you are entering a start date that is </a:t>
            </a:r>
            <a:r>
              <a:rPr lang="en-US" b="1" u="sng" baseline="0" dirty="0" smtClean="0">
                <a:solidFill>
                  <a:schemeClr val="accent1">
                    <a:lumMod val="75000"/>
                  </a:schemeClr>
                </a:solidFill>
              </a:rPr>
              <a:t>after </a:t>
            </a:r>
            <a:r>
              <a:rPr lang="en-US" b="1" baseline="0" dirty="0" smtClean="0">
                <a:solidFill>
                  <a:schemeClr val="accent1">
                    <a:lumMod val="75000"/>
                  </a:schemeClr>
                </a:solidFill>
              </a:rPr>
              <a:t>CLEARANCE OF ALL CHECKS.  CV will cross check the start date against those dates during file reviews.  Those are also the dates you’ll note in your CHC Tracker Form for submittal to CV.</a:t>
            </a:r>
            <a:endParaRPr lang="en-US" b="1" dirty="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16</a:t>
            </a:fld>
            <a:endParaRPr lang="en-US"/>
          </a:p>
        </p:txBody>
      </p:sp>
    </p:spTree>
    <p:extLst>
      <p:ext uri="{BB962C8B-B14F-4D97-AF65-F5344CB8AC3E}">
        <p14:creationId xmlns:p14="http://schemas.microsoft.com/office/powerpoint/2010/main" val="9395774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review the steps again [READ</a:t>
            </a:r>
            <a:r>
              <a:rPr lang="en-US" baseline="0" dirty="0" smtClean="0"/>
              <a:t> SLIDE]</a:t>
            </a:r>
          </a:p>
          <a:p>
            <a:r>
              <a:rPr lang="en-US" baseline="0" dirty="0" smtClean="0"/>
              <a:t>Note that the Start date counts as Day 1, and the rule is 5 Calendar days, so weekends are included!</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17</a:t>
            </a:fld>
            <a:endParaRPr lang="en-US"/>
          </a:p>
        </p:txBody>
      </p:sp>
    </p:spTree>
    <p:extLst>
      <p:ext uri="{BB962C8B-B14F-4D97-AF65-F5344CB8AC3E}">
        <p14:creationId xmlns:p14="http://schemas.microsoft.com/office/powerpoint/2010/main" val="2339850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dirty="0" smtClean="0"/>
              <a:t>[KM]</a:t>
            </a:r>
            <a:r>
              <a:rPr lang="en-US" sz="1200" baseline="0" dirty="0" smtClean="0"/>
              <a:t> </a:t>
            </a:r>
            <a:r>
              <a:rPr lang="en-US" sz="1200" dirty="0" smtClean="0"/>
              <a:t>Contacting the help desk via phone or chat is the best method as the </a:t>
            </a:r>
            <a:r>
              <a:rPr lang="en-US" sz="1200" dirty="0" err="1" smtClean="0"/>
              <a:t>webform</a:t>
            </a:r>
            <a:r>
              <a:rPr lang="en-US" sz="1200" dirty="0" smtClean="0"/>
              <a:t> request has been having trouble.  Request a Secure File Transfer Link from CNCS. When you request the link, request a help desk ticket # at the same time. This is vital for checking on the status of the member, if there is a delay.</a:t>
            </a:r>
          </a:p>
          <a:p>
            <a:pPr marL="0" indent="0">
              <a:buNone/>
            </a:pPr>
            <a:r>
              <a:rPr lang="en-US" sz="1200" dirty="0" smtClean="0"/>
              <a:t>When submitting the documents, title the file name “Pending Enrollment” to expedite processing. This will move the member to the front of the line (rather than with the other eligibility items from this summer).</a:t>
            </a:r>
          </a:p>
          <a:p>
            <a:pPr marL="0" indent="0">
              <a:buNone/>
            </a:pPr>
            <a:r>
              <a:rPr lang="en-US" sz="1200" dirty="0" smtClean="0"/>
              <a:t>In the past, you have included the member’s NSPID# in the manual verification process. Since the member is not enrolled, they will not have an NSPID#. Instead, document on the form: First/Last Name, date of birth, email, and the Grant ID number. </a:t>
            </a:r>
          </a:p>
          <a:p>
            <a:pPr marL="0" indent="0">
              <a:buNone/>
            </a:pPr>
            <a:r>
              <a:rPr lang="en-US" sz="1200" dirty="0" smtClean="0"/>
              <a:t>Check the status of the member daily, until you see that their status has changed to ‘Manually Verified’</a:t>
            </a:r>
          </a:p>
          <a:p>
            <a:pPr marL="0" indent="0">
              <a:buNone/>
            </a:pPr>
            <a:r>
              <a:rPr lang="en-US" sz="1200" dirty="0" smtClean="0"/>
              <a:t>Do not request a new help desk ticket # or resubmit documents, per CNCS instructions. </a:t>
            </a:r>
          </a:p>
          <a:p>
            <a:pPr marL="0" indent="0">
              <a:buNone/>
            </a:pPr>
            <a:r>
              <a:rPr lang="en-US" sz="1200" dirty="0" smtClean="0"/>
              <a:t>Again, email communication seems to have the longest response time; phone or chat function seem to work better, currently.</a:t>
            </a:r>
          </a:p>
          <a:p>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18</a:t>
            </a:fld>
            <a:endParaRPr lang="en-US"/>
          </a:p>
        </p:txBody>
      </p:sp>
    </p:spTree>
    <p:extLst>
      <p:ext uri="{BB962C8B-B14F-4D97-AF65-F5344CB8AC3E}">
        <p14:creationId xmlns:p14="http://schemas.microsoft.com/office/powerpoint/2010/main" val="2434280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CV is very interested in hearing about your experience with the Pre-Enrollment process. Please reach</a:t>
            </a:r>
            <a:r>
              <a:rPr lang="en-US" baseline="0" dirty="0" smtClean="0"/>
              <a:t> out to your Program Officer with any concerns or questions. We will be tracking this process carefully, and providing feedback to CNCS if there are technical issues.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6752CFC-78FA-46A1-A4CA-44B949FC35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75419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While you must post the opportunities</a:t>
            </a:r>
            <a:r>
              <a:rPr lang="en-US" baseline="0" dirty="0"/>
              <a:t> on the portal, </a:t>
            </a:r>
            <a:r>
              <a:rPr lang="en-US" baseline="0" dirty="0" smtClean="0"/>
              <a:t>you only do one for each POSITION TYPE offered. </a:t>
            </a:r>
            <a:r>
              <a:rPr lang="en-US" baseline="0" dirty="0"/>
              <a:t>Since </a:t>
            </a:r>
            <a:r>
              <a:rPr lang="en-US" baseline="0" dirty="0" smtClean="0"/>
              <a:t>posting these on the </a:t>
            </a:r>
            <a:r>
              <a:rPr lang="en-US" baseline="0" dirty="0" err="1" smtClean="0"/>
              <a:t>MyAmeriCorps</a:t>
            </a:r>
            <a:r>
              <a:rPr lang="en-US" baseline="0" dirty="0" smtClean="0"/>
              <a:t> portal is a new requirement, </a:t>
            </a:r>
            <a:r>
              <a:rPr lang="en-US" baseline="0" dirty="0"/>
              <a:t>CNCS is taking longer to approve these than under normal circumstances.  </a:t>
            </a:r>
            <a:r>
              <a:rPr lang="en-US" baseline="0" dirty="0" smtClean="0"/>
              <a:t>If </a:t>
            </a:r>
            <a:r>
              <a:rPr lang="en-US" baseline="0" dirty="0"/>
              <a:t>you need to have members apply via your internal process, you may still do so and you can still invite members to enroll without them having applied via the portal.  </a:t>
            </a:r>
            <a:endParaRPr lang="en-US" dirty="0"/>
          </a:p>
          <a:p>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2</a:t>
            </a:fld>
            <a:endParaRPr lang="en-US"/>
          </a:p>
        </p:txBody>
      </p:sp>
    </p:spTree>
    <p:extLst>
      <p:ext uri="{BB962C8B-B14F-4D97-AF65-F5344CB8AC3E}">
        <p14:creationId xmlns:p14="http://schemas.microsoft.com/office/powerpoint/2010/main" val="1130865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a:t>
            </a:r>
            <a:r>
              <a:rPr lang="en-US" baseline="0" dirty="0" smtClean="0"/>
              <a:t> to the 30-day window to enroll members changing to 5 days, the process now has several new components that MUST be completed well ahead of the member starting.</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3</a:t>
            </a:fld>
            <a:endParaRPr lang="en-US"/>
          </a:p>
        </p:txBody>
      </p:sp>
    </p:spTree>
    <p:extLst>
      <p:ext uri="{BB962C8B-B14F-4D97-AF65-F5344CB8AC3E}">
        <p14:creationId xmlns:p14="http://schemas.microsoft.com/office/powerpoint/2010/main" val="3806006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programs have previously been required to do this screening and provide copies</a:t>
            </a:r>
            <a:r>
              <a:rPr lang="en-US" baseline="0" dirty="0" smtClean="0"/>
              <a:t> of these in the member file</a:t>
            </a:r>
            <a:r>
              <a:rPr lang="en-US" dirty="0" smtClean="0"/>
              <a:t>, this has </a:t>
            </a:r>
            <a:r>
              <a:rPr lang="en-US" baseline="0" dirty="0" smtClean="0"/>
              <a:t>now also been incorporated into the </a:t>
            </a:r>
            <a:r>
              <a:rPr lang="en-US" baseline="0" dirty="0" err="1" smtClean="0"/>
              <a:t>egrants</a:t>
            </a:r>
            <a:r>
              <a:rPr lang="en-US" baseline="0" dirty="0" smtClean="0"/>
              <a:t>/</a:t>
            </a:r>
            <a:r>
              <a:rPr lang="en-US" baseline="0" dirty="0" err="1" smtClean="0"/>
              <a:t>MyAmeriCorps</a:t>
            </a:r>
            <a:r>
              <a:rPr lang="en-US" baseline="0" dirty="0" smtClean="0"/>
              <a:t> member management system (portal).  </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5</a:t>
            </a:fld>
            <a:endParaRPr lang="en-US"/>
          </a:p>
        </p:txBody>
      </p:sp>
    </p:spTree>
    <p:extLst>
      <p:ext uri="{BB962C8B-B14F-4D97-AF65-F5344CB8AC3E}">
        <p14:creationId xmlns:p14="http://schemas.microsoft.com/office/powerpoint/2010/main" val="349538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6</a:t>
            </a:fld>
            <a:endParaRPr lang="en-US"/>
          </a:p>
        </p:txBody>
      </p:sp>
    </p:spTree>
    <p:extLst>
      <p:ext uri="{BB962C8B-B14F-4D97-AF65-F5344CB8AC3E}">
        <p14:creationId xmlns:p14="http://schemas.microsoft.com/office/powerpoint/2010/main" val="18799522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in enrolling</a:t>
            </a:r>
            <a:r>
              <a:rPr lang="en-US" baseline="0" dirty="0" smtClean="0"/>
              <a:t> members starts with Inviting them to begin their part of the process. [READ SLIDE]</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7</a:t>
            </a:fld>
            <a:endParaRPr lang="en-US"/>
          </a:p>
        </p:txBody>
      </p:sp>
    </p:spTree>
    <p:extLst>
      <p:ext uri="{BB962C8B-B14F-4D97-AF65-F5344CB8AC3E}">
        <p14:creationId xmlns:p14="http://schemas.microsoft.com/office/powerpoint/2010/main" val="1200074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invite members to enroll just like in the </a:t>
            </a:r>
            <a:r>
              <a:rPr lang="en-US" dirty="0" smtClean="0"/>
              <a:t>past.  To create an invitation, you’ll need to </a:t>
            </a:r>
            <a:r>
              <a:rPr lang="en-US" dirty="0"/>
              <a:t>enter – the </a:t>
            </a:r>
            <a:r>
              <a:rPr lang="en-US" dirty="0" smtClean="0"/>
              <a:t>potential member’s </a:t>
            </a:r>
            <a:r>
              <a:rPr lang="en-US" dirty="0"/>
              <a:t>name, social security number, DOB and email.  Be </a:t>
            </a:r>
            <a:r>
              <a:rPr lang="en-US" dirty="0" smtClean="0"/>
              <a:t>EXTRA CAREFUL </a:t>
            </a:r>
            <a:r>
              <a:rPr lang="en-US" dirty="0"/>
              <a:t>entering these as any error could cause later problems</a:t>
            </a:r>
            <a:r>
              <a:rPr lang="en-US" dirty="0" smtClean="0"/>
              <a:t>.  When</a:t>
            </a:r>
            <a:r>
              <a:rPr lang="en-US" baseline="0" dirty="0" smtClean="0"/>
              <a:t> you hit ‘save’ the system will generate an invitation that will go directly to the member at the email that you entered.</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8</a:t>
            </a:fld>
            <a:endParaRPr lang="en-US"/>
          </a:p>
        </p:txBody>
      </p:sp>
    </p:spTree>
    <p:extLst>
      <p:ext uri="{BB962C8B-B14F-4D97-AF65-F5344CB8AC3E}">
        <p14:creationId xmlns:p14="http://schemas.microsoft.com/office/powerpoint/2010/main" val="1187088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a:t>
            </a:r>
            <a:r>
              <a:rPr lang="en-US" dirty="0"/>
              <a:t>member gets this </a:t>
            </a:r>
            <a:r>
              <a:rPr lang="en-US" dirty="0" smtClean="0"/>
              <a:t>exact message </a:t>
            </a:r>
            <a:r>
              <a:rPr lang="en-US" dirty="0"/>
              <a:t>via </a:t>
            </a:r>
            <a:r>
              <a:rPr lang="en-US" dirty="0" smtClean="0"/>
              <a:t>email from the </a:t>
            </a:r>
            <a:r>
              <a:rPr lang="en-US" dirty="0" err="1" smtClean="0"/>
              <a:t>egrants</a:t>
            </a:r>
            <a:r>
              <a:rPr lang="en-US" dirty="0" smtClean="0"/>
              <a:t> system. When</a:t>
            </a:r>
            <a:r>
              <a:rPr lang="en-US" baseline="0" dirty="0" smtClean="0"/>
              <a:t> the member clicks on their unique link, they will be taken to </a:t>
            </a:r>
            <a:r>
              <a:rPr lang="en-US" baseline="0" dirty="0" err="1" smtClean="0"/>
              <a:t>egrants</a:t>
            </a:r>
            <a:r>
              <a:rPr lang="en-US" baseline="0" dirty="0" smtClean="0"/>
              <a:t> to begin their part of enrollment.</a:t>
            </a:r>
            <a:endParaRPr lang="en-US" dirty="0"/>
          </a:p>
        </p:txBody>
      </p:sp>
      <p:sp>
        <p:nvSpPr>
          <p:cNvPr id="4" name="Slide Number Placeholder 3"/>
          <p:cNvSpPr>
            <a:spLocks noGrp="1"/>
          </p:cNvSpPr>
          <p:nvPr>
            <p:ph type="sldNum" sz="quarter" idx="10"/>
          </p:nvPr>
        </p:nvSpPr>
        <p:spPr/>
        <p:txBody>
          <a:bodyPr/>
          <a:lstStyle/>
          <a:p>
            <a:fld id="{F6752CFC-78FA-46A1-A4CA-44B949FC358A}" type="slidenum">
              <a:rPr lang="en-US" smtClean="0"/>
              <a:t>9</a:t>
            </a:fld>
            <a:endParaRPr lang="en-US"/>
          </a:p>
        </p:txBody>
      </p:sp>
    </p:spTree>
    <p:extLst>
      <p:ext uri="{BB962C8B-B14F-4D97-AF65-F5344CB8AC3E}">
        <p14:creationId xmlns:p14="http://schemas.microsoft.com/office/powerpoint/2010/main" val="1843616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They then enter </a:t>
            </a:r>
            <a:r>
              <a:rPr lang="en-US" dirty="0"/>
              <a:t>their name, DOB , </a:t>
            </a:r>
            <a:r>
              <a:rPr lang="en-US" dirty="0" smtClean="0"/>
              <a:t>SSN and email address.  When they hit ‘submit’, their</a:t>
            </a:r>
            <a:r>
              <a:rPr lang="en-US" baseline="0" dirty="0" smtClean="0"/>
              <a:t> SSN is immediately sent to SSA to verify their social security number and citizenship.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7CEA637-F814-41B4-9B48-9598E59E13D5}"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8167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3.xml"/><Relationship Id="rId6" Type="http://schemas.openxmlformats.org/officeDocument/2006/relationships/image" Target="../media/image2.pn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12.jpg"/><Relationship Id="rId4" Type="http://schemas.openxmlformats.org/officeDocument/2006/relationships/image" Target="../media/image11.jpe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A63CCF-A29B-4B1F-81F9-09D9ED261077}"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537031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A63CCF-A29B-4B1F-81F9-09D9ED261077}"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4241065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A63CCF-A29B-4B1F-81F9-09D9ED261077}"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494580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pic>
        <p:nvPicPr>
          <p:cNvPr id="16" name="Picture 15" descr="ac.png"/>
          <p:cNvPicPr>
            <a:picLocks noChangeAspect="1"/>
          </p:cNvPicPr>
          <p:nvPr userDrawn="1"/>
        </p:nvPicPr>
        <p:blipFill>
          <a:blip r:embed="rId3"/>
          <a:stretch>
            <a:fillRect/>
          </a:stretch>
        </p:blipFill>
        <p:spPr>
          <a:xfrm>
            <a:off x="7948284" y="5869184"/>
            <a:ext cx="881629" cy="881628"/>
          </a:xfrm>
          <a:prstGeom prst="rect">
            <a:avLst/>
          </a:prstGeom>
        </p:spPr>
      </p:pic>
      <p:sp>
        <p:nvSpPr>
          <p:cNvPr id="2" name="Title 1"/>
          <p:cNvSpPr>
            <a:spLocks noGrp="1"/>
          </p:cNvSpPr>
          <p:nvPr userDrawn="1">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userDrawn="1">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cncs-(1)LG.png"/>
          <p:cNvPicPr>
            <a:picLocks noChangeAspect="1"/>
          </p:cNvPicPr>
          <p:nvPr userDrawn="1"/>
        </p:nvPicPr>
        <p:blipFill>
          <a:blip r:embed="rId4"/>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60881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0061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09565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926744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438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4516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6243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319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5" name="Picture 4"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4921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A63CCF-A29B-4B1F-81F9-09D9ED261077}"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40718602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812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3" name="Picture 12" descr="Gardening.JPG"/>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0" y="3069737"/>
            <a:ext cx="2990878" cy="2002614"/>
          </a:xfrm>
          <a:prstGeom prst="rect">
            <a:avLst/>
          </a:prstGeom>
          <a:effectLst>
            <a:outerShdw blurRad="76200" dist="88900" dir="3360000">
              <a:srgbClr val="000000">
                <a:alpha val="43000"/>
              </a:srgbClr>
            </a:outerShdw>
          </a:effectLst>
        </p:spPr>
      </p:pic>
      <p:pic>
        <p:nvPicPr>
          <p:cNvPr id="14" name="Picture 13" descr="08_0923_0255.jp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9061" y="3069737"/>
            <a:ext cx="3008378" cy="2005585"/>
          </a:xfrm>
          <a:prstGeom prst="rect">
            <a:avLst/>
          </a:prstGeom>
          <a:effectLst>
            <a:outerShdw blurRad="76200" dist="88900" dir="3360000">
              <a:srgbClr val="000000">
                <a:alpha val="43000"/>
              </a:srgbClr>
            </a:outerShdw>
          </a:effectLst>
        </p:spPr>
      </p:pic>
      <p:pic>
        <p:nvPicPr>
          <p:cNvPr id="15" name="Picture 14" descr="686403136_UZRSm-O.jp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6135622" y="3069737"/>
            <a:ext cx="3008378" cy="2005585"/>
          </a:xfrm>
          <a:prstGeom prst="rect">
            <a:avLst/>
          </a:prstGeom>
          <a:effectLst>
            <a:outerShdw blurRad="76200" dist="88900" dir="3360000">
              <a:srgbClr val="000000">
                <a:alpha val="43000"/>
              </a:srgbClr>
            </a:outerShdw>
          </a:effectLst>
        </p:spPr>
      </p:pic>
      <p:pic>
        <p:nvPicPr>
          <p:cNvPr id="17" name="Picture 16" descr="cncs-(1)LG.png"/>
          <p:cNvPicPr>
            <a:picLocks noChangeAspect="1"/>
          </p:cNvPicPr>
          <p:nvPr userDrawn="1"/>
        </p:nvPicPr>
        <p:blipFill>
          <a:blip r:embed="rId6"/>
          <a:stretch>
            <a:fillRect/>
          </a:stretch>
        </p:blipFill>
        <p:spPr>
          <a:xfrm>
            <a:off x="790575" y="169698"/>
            <a:ext cx="1538130" cy="682794"/>
          </a:xfrm>
          <a:prstGeom prst="rect">
            <a:avLst/>
          </a:prstGeom>
        </p:spPr>
      </p:pic>
    </p:spTree>
    <p:extLst>
      <p:ext uri="{BB962C8B-B14F-4D97-AF65-F5344CB8AC3E}">
        <p14:creationId xmlns:p14="http://schemas.microsoft.com/office/powerpoint/2010/main" val="253596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3367900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4631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a:t>Click to edit Master title style</a:t>
            </a:r>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404333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16973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733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60931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65293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5080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A63CCF-A29B-4B1F-81F9-09D9ED261077}"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41323994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0032120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7" name="Picture 16" descr="cncs-(1)LG.png"/>
          <p:cNvPicPr>
            <a:picLocks noChangeAspect="1"/>
          </p:cNvPicPr>
          <p:nvPr userDrawn="1"/>
        </p:nvPicPr>
        <p:blipFill>
          <a:blip r:embed="rId2"/>
          <a:stretch>
            <a:fillRect/>
          </a:stretch>
        </p:blipFill>
        <p:spPr>
          <a:xfrm>
            <a:off x="790575" y="169698"/>
            <a:ext cx="1538130" cy="682794"/>
          </a:xfrm>
          <a:prstGeom prst="rect">
            <a:avLst/>
          </a:prstGeom>
        </p:spPr>
      </p:pic>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l="7890" r="10593"/>
          <a:stretch/>
        </p:blipFill>
        <p:spPr>
          <a:xfrm>
            <a:off x="69436" y="3031739"/>
            <a:ext cx="2906993" cy="2377440"/>
          </a:xfrm>
          <a:prstGeom prst="rect">
            <a:avLst/>
          </a:prstGeom>
          <a:effectLst>
            <a:outerShdw blurRad="76200" dist="88900" dir="3360000">
              <a:srgbClr val="000000">
                <a:alpha val="43000"/>
              </a:srgbClr>
            </a:outerShdw>
          </a:effectLst>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094191" y="3031739"/>
            <a:ext cx="2902590" cy="2377705"/>
          </a:xfrm>
          <a:prstGeom prst="rect">
            <a:avLst/>
          </a:prstGeom>
          <a:effectLst>
            <a:outerShdw blurRad="76200" dist="88900" dir="3360000" algn="tl" rotWithShape="0">
              <a:prstClr val="black">
                <a:alpha val="43000"/>
              </a:prstClr>
            </a:outerShdw>
          </a:effectLst>
        </p:spPr>
      </p:pic>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122914" y="3024501"/>
            <a:ext cx="2915849" cy="2389376"/>
          </a:xfrm>
          <a:prstGeom prst="rect">
            <a:avLst/>
          </a:prstGeom>
          <a:effectLst>
            <a:outerShdw blurRad="76200" dist="88900" dir="3360000" algn="tl" rotWithShape="0">
              <a:prstClr val="black">
                <a:alpha val="43000"/>
              </a:prstClr>
            </a:outerShdw>
          </a:effectLst>
        </p:spPr>
      </p:pic>
    </p:spTree>
    <p:extLst>
      <p:ext uri="{BB962C8B-B14F-4D97-AF65-F5344CB8AC3E}">
        <p14:creationId xmlns:p14="http://schemas.microsoft.com/office/powerpoint/2010/main" val="413447315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7" name="Picture 6"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249363"/>
            <a:ext cx="8077200" cy="939800"/>
          </a:xfrm>
        </p:spPr>
        <p:txBody>
          <a:bodyPr>
            <a:normAutofit/>
          </a:bodyPr>
          <a:lstStyle>
            <a:lvl1pPr>
              <a:defRPr sz="36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112964"/>
            <a:ext cx="8077200" cy="520700"/>
          </a:xfrm>
        </p:spPr>
        <p:txBody>
          <a:bodyPr anchor="t">
            <a:normAutofit/>
          </a:bodyPr>
          <a:lstStyle>
            <a:lvl1pPr marL="0" indent="0" algn="l">
              <a:buNone/>
              <a:defRPr sz="200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ncs-(1)LG.png"/>
          <p:cNvPicPr>
            <a:picLocks noChangeAspect="1"/>
          </p:cNvPicPr>
          <p:nvPr userDrawn="1"/>
        </p:nvPicPr>
        <p:blipFill>
          <a:blip r:embed="rId3"/>
          <a:stretch>
            <a:fillRect/>
          </a:stretch>
        </p:blipFill>
        <p:spPr>
          <a:xfrm>
            <a:off x="790575" y="169698"/>
            <a:ext cx="1538130" cy="682794"/>
          </a:xfrm>
          <a:prstGeom prst="rect">
            <a:avLst/>
          </a:prstGeom>
        </p:spPr>
      </p:pic>
    </p:spTree>
    <p:extLst>
      <p:ext uri="{BB962C8B-B14F-4D97-AF65-F5344CB8AC3E}">
        <p14:creationId xmlns:p14="http://schemas.microsoft.com/office/powerpoint/2010/main" val="517324836"/>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0"/>
          </p:nvPr>
        </p:nvSpPr>
        <p:spPr>
          <a:xfrm>
            <a:off x="6826155" y="5858207"/>
            <a:ext cx="2133600" cy="365125"/>
          </a:xfrm>
        </p:spPr>
        <p:txBody>
          <a:bodyPr/>
          <a:lstStyle>
            <a:lvl1pPr>
              <a:defRPr>
                <a:solidFill>
                  <a:schemeClr val="bg1"/>
                </a:solidFill>
              </a:defRPr>
            </a:lvl1pPr>
          </a:lstStyle>
          <a:p>
            <a:fld id="{0D3B86E4-7A01-4085-814F-FD0EC848E3F6}" type="slidenum">
              <a:rPr lang="en-US" smtClean="0"/>
              <a:pPr/>
              <a:t>‹#›</a:t>
            </a:fld>
            <a:endParaRPr lang="en-US" dirty="0"/>
          </a:p>
        </p:txBody>
      </p:sp>
    </p:spTree>
    <p:extLst>
      <p:ext uri="{BB962C8B-B14F-4D97-AF65-F5344CB8AC3E}">
        <p14:creationId xmlns:p14="http://schemas.microsoft.com/office/powerpoint/2010/main" val="360279581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6177074" cy="1755775"/>
          </a:xfrm>
        </p:spPr>
        <p:txBody>
          <a:bodyPr>
            <a:normAutofit/>
          </a:bodyPr>
          <a:lstStyle>
            <a:lvl1pPr>
              <a:defRPr sz="32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6177074" cy="1026495"/>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190306639"/>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262064"/>
            <a:ext cx="4038600" cy="48641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97036997"/>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3"/>
            <a:ext cx="4040188"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901825"/>
            <a:ext cx="4040188"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262063"/>
            <a:ext cx="4041775" cy="639762"/>
          </a:xfrm>
        </p:spPr>
        <p:txBody>
          <a:bodyPr anchor="ctr">
            <a:normAutofit/>
          </a:bodyPr>
          <a:lstStyle>
            <a:lvl1pPr marL="0" indent="0">
              <a:buNone/>
              <a:defRPr sz="2000" b="1">
                <a:solidFill>
                  <a:schemeClr val="tx1">
                    <a:lumMod val="50000"/>
                    <a:lumOff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901825"/>
            <a:ext cx="4041775" cy="398733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6388834"/>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8791416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9741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CNCSTemplate_B-rev-2.jp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28778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A63CCF-A29B-4B1F-81F9-09D9ED261077}"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319534688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pic>
        <p:nvPicPr>
          <p:cNvPr id="3" name="Picture 2" descr="CNCSTemplate_B-rev-2.jpg"/>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3367710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A63CCF-A29B-4B1F-81F9-09D9ED261077}"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3502159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A63CCF-A29B-4B1F-81F9-09D9ED261077}"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2876959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A63CCF-A29B-4B1F-81F9-09D9ED261077}"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1390478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A63CCF-A29B-4B1F-81F9-09D9ED261077}"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352122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A63CCF-A29B-4B1F-81F9-09D9ED261077}"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05ECBA-F083-4C6F-B3F2-555A369107AD}" type="slidenum">
              <a:rPr lang="en-US" smtClean="0"/>
              <a:t>‹#›</a:t>
            </a:fld>
            <a:endParaRPr lang="en-US"/>
          </a:p>
        </p:txBody>
      </p:sp>
    </p:spTree>
    <p:extLst>
      <p:ext uri="{BB962C8B-B14F-4D97-AF65-F5344CB8AC3E}">
        <p14:creationId xmlns:p14="http://schemas.microsoft.com/office/powerpoint/2010/main" val="130919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e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2.pn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4.jpe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image" Target="../media/image9.jp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theme" Target="../theme/theme4.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A63CCF-A29B-4B1F-81F9-09D9ED261077}" type="datetimeFigureOut">
              <a:rPr lang="en-US" smtClean="0"/>
              <a:t>8/17/2018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05ECBA-F083-4C6F-B3F2-555A369107AD}" type="slidenum">
              <a:rPr lang="en-US" smtClean="0"/>
              <a:t>‹#›</a:t>
            </a:fld>
            <a:endParaRPr lang="en-US"/>
          </a:p>
        </p:txBody>
      </p:sp>
    </p:spTree>
    <p:extLst>
      <p:ext uri="{BB962C8B-B14F-4D97-AF65-F5344CB8AC3E}">
        <p14:creationId xmlns:p14="http://schemas.microsoft.com/office/powerpoint/2010/main" val="4100508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1"/>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62064"/>
            <a:ext cx="8229600" cy="4864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8" name="Group 7"/>
          <p:cNvGrpSpPr>
            <a:grpSpLocks noChangeAspect="1"/>
          </p:cNvGrpSpPr>
          <p:nvPr/>
        </p:nvGrpSpPr>
        <p:grpSpPr>
          <a:xfrm>
            <a:off x="6803048" y="6164261"/>
            <a:ext cx="2138426" cy="612648"/>
            <a:chOff x="7068874" y="5909560"/>
            <a:chExt cx="1915158" cy="548683"/>
          </a:xfrm>
        </p:grpSpPr>
        <p:pic>
          <p:nvPicPr>
            <p:cNvPr id="9" name="Picture 8" descr="cncs-(1)LG.png"/>
            <p:cNvPicPr>
              <a:picLocks noChangeAspect="1"/>
            </p:cNvPicPr>
            <p:nvPr userDrawn="1"/>
          </p:nvPicPr>
          <p:blipFill>
            <a:blip r:embed="rId12"/>
            <a:stretch>
              <a:fillRect/>
            </a:stretch>
          </p:blipFill>
          <p:spPr>
            <a:xfrm>
              <a:off x="7068874" y="5909560"/>
              <a:ext cx="1187067" cy="526953"/>
            </a:xfrm>
            <a:prstGeom prst="rect">
              <a:avLst/>
            </a:prstGeom>
          </p:spPr>
        </p:pic>
        <p:pic>
          <p:nvPicPr>
            <p:cNvPr id="10" name="Picture 9" descr="ac.png"/>
            <p:cNvPicPr>
              <a:picLocks noChangeAspect="1"/>
            </p:cNvPicPr>
            <p:nvPr userDrawn="1"/>
          </p:nvPicPr>
          <p:blipFill>
            <a:blip r:embed="rId13"/>
            <a:stretch>
              <a:fillRect/>
            </a:stretch>
          </p:blipFill>
          <p:spPr>
            <a:xfrm>
              <a:off x="8442438" y="5916650"/>
              <a:ext cx="541594" cy="541593"/>
            </a:xfrm>
            <a:prstGeom prst="rect">
              <a:avLst/>
            </a:prstGeom>
          </p:spPr>
        </p:pic>
      </p:grpSp>
    </p:spTree>
    <p:extLst>
      <p:ext uri="{BB962C8B-B14F-4D97-AF65-F5344CB8AC3E}">
        <p14:creationId xmlns:p14="http://schemas.microsoft.com/office/powerpoint/2010/main" val="584487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rgbClr val="595959"/>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rgbClr val="595959"/>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rgbClr val="595959"/>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rgbClr val="595959"/>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14" name="Picture 13" descr="CNCSTemplate_B-rev-2.jpg"/>
          <p:cNvPicPr>
            <a:picLocks noChangeAspect="1"/>
          </p:cNvPicPr>
          <p:nvPr/>
        </p:nvPicPr>
        <p:blipFill>
          <a:blip r:embed="rId12"/>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descr="cncs-(1)LG.png"/>
          <p:cNvPicPr>
            <a:picLocks noChangeAspect="1"/>
          </p:cNvPicPr>
          <p:nvPr/>
        </p:nvPicPr>
        <p:blipFill>
          <a:blip r:embed="rId13"/>
          <a:stretch>
            <a:fillRect/>
          </a:stretch>
        </p:blipFill>
        <p:spPr>
          <a:xfrm>
            <a:off x="7550052" y="6159594"/>
            <a:ext cx="1328931" cy="589927"/>
          </a:xfrm>
          <a:prstGeom prst="rect">
            <a:avLst/>
          </a:prstGeom>
        </p:spPr>
      </p:pic>
    </p:spTree>
    <p:extLst>
      <p:ext uri="{BB962C8B-B14F-4D97-AF65-F5344CB8AC3E}">
        <p14:creationId xmlns:p14="http://schemas.microsoft.com/office/powerpoint/2010/main" val="372242867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Lst>
  <p:hf sldNum="0"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443"/>
            <a:ext cx="8229600" cy="896322"/>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62064"/>
            <a:ext cx="8229600" cy="507142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descr="cncs-(1)LG.png"/>
          <p:cNvPicPr>
            <a:picLocks noChangeAspect="1"/>
          </p:cNvPicPr>
          <p:nvPr userDrawn="1"/>
        </p:nvPicPr>
        <p:blipFill>
          <a:blip r:embed="rId13"/>
          <a:stretch>
            <a:fillRect/>
          </a:stretch>
        </p:blipFill>
        <p:spPr>
          <a:xfrm>
            <a:off x="7550052" y="6159594"/>
            <a:ext cx="1328931" cy="589927"/>
          </a:xfrm>
          <a:prstGeom prst="rect">
            <a:avLst/>
          </a:prstGeom>
        </p:spPr>
      </p:pic>
      <p:sp>
        <p:nvSpPr>
          <p:cNvPr id="4" name="Slide Number Placeholder 3"/>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3B86E4-7A01-4085-814F-FD0EC848E3F6}" type="slidenum">
              <a:rPr lang="en-US" smtClean="0"/>
              <a:t>‹#›</a:t>
            </a:fld>
            <a:endParaRPr lang="en-US" dirty="0"/>
          </a:p>
        </p:txBody>
      </p:sp>
    </p:spTree>
    <p:extLst>
      <p:ext uri="{BB962C8B-B14F-4D97-AF65-F5344CB8AC3E}">
        <p14:creationId xmlns:p14="http://schemas.microsoft.com/office/powerpoint/2010/main" val="2265786334"/>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Lst>
  <p:timing>
    <p:tnLst>
      <p:par>
        <p:cTn id="1" dur="indefinite" restart="never" nodeType="tmRoot"/>
      </p:par>
    </p:tnLst>
  </p:timing>
  <p:hf hdr="0" ftr="0" dt="0"/>
  <p:txStyles>
    <p:titleStyle>
      <a:lvl1pPr algn="l" defTabSz="457200" rtl="0" eaLnBrk="1" latinLnBrk="0" hangingPunct="1">
        <a:lnSpc>
          <a:spcPct val="90000"/>
        </a:lnSpc>
        <a:spcBef>
          <a:spcPts val="0"/>
        </a:spcBef>
        <a:spcAft>
          <a:spcPts val="900"/>
        </a:spcAft>
        <a:buNone/>
        <a:defRPr sz="3200" b="1" kern="1200">
          <a:solidFill>
            <a:schemeClr val="bg1"/>
          </a:solidFill>
          <a:latin typeface="Arial"/>
          <a:ea typeface="+mj-ea"/>
          <a:cs typeface="Arial"/>
        </a:defRPr>
      </a:lvl1pPr>
    </p:titleStyle>
    <p:bodyStyle>
      <a:lvl1pPr marL="228600" indent="-228600" algn="l" defTabSz="457200" rtl="0" eaLnBrk="1" latinLnBrk="0" hangingPunct="1">
        <a:lnSpc>
          <a:spcPct val="90000"/>
        </a:lnSpc>
        <a:spcBef>
          <a:spcPts val="0"/>
        </a:spcBef>
        <a:spcAft>
          <a:spcPts val="900"/>
        </a:spcAft>
        <a:buClr>
          <a:schemeClr val="accent1"/>
        </a:buClr>
        <a:buFont typeface="Arial"/>
        <a:buChar char="•"/>
        <a:defRPr sz="2800" kern="1200">
          <a:solidFill>
            <a:schemeClr val="tx1">
              <a:lumMod val="65000"/>
              <a:lumOff val="35000"/>
            </a:schemeClr>
          </a:solidFill>
          <a:latin typeface="Arial"/>
          <a:ea typeface="+mn-ea"/>
          <a:cs typeface="Arial"/>
        </a:defRPr>
      </a:lvl1pPr>
      <a:lvl2pPr marL="457200" indent="-228600" algn="l" defTabSz="457200" rtl="0" eaLnBrk="1" latinLnBrk="0" hangingPunct="1">
        <a:lnSpc>
          <a:spcPct val="90000"/>
        </a:lnSpc>
        <a:spcBef>
          <a:spcPts val="0"/>
        </a:spcBef>
        <a:spcAft>
          <a:spcPts val="900"/>
        </a:spcAft>
        <a:buClr>
          <a:schemeClr val="accent1"/>
        </a:buClr>
        <a:buFont typeface="Arial"/>
        <a:buChar char="–"/>
        <a:tabLst>
          <a:tab pos="457200" algn="l"/>
        </a:tabLst>
        <a:defRPr sz="2400" kern="1200">
          <a:solidFill>
            <a:schemeClr val="tx1">
              <a:lumMod val="65000"/>
              <a:lumOff val="35000"/>
            </a:schemeClr>
          </a:solidFill>
          <a:latin typeface="Arial"/>
          <a:ea typeface="+mn-ea"/>
          <a:cs typeface="Arial"/>
        </a:defRPr>
      </a:lvl2pPr>
      <a:lvl3pPr marL="1143000" indent="-228600" algn="l" defTabSz="457200" rtl="0" eaLnBrk="1" latinLnBrk="0" hangingPunct="1">
        <a:lnSpc>
          <a:spcPct val="90000"/>
        </a:lnSpc>
        <a:spcBef>
          <a:spcPts val="0"/>
        </a:spcBef>
        <a:spcAft>
          <a:spcPts val="900"/>
        </a:spcAft>
        <a:buClr>
          <a:schemeClr val="accent1"/>
        </a:buClr>
        <a:buFont typeface="Arial"/>
        <a:buChar char="•"/>
        <a:defRPr sz="2000" kern="1200">
          <a:solidFill>
            <a:schemeClr val="tx1">
              <a:lumMod val="65000"/>
              <a:lumOff val="35000"/>
            </a:schemeClr>
          </a:solidFill>
          <a:latin typeface="Arial"/>
          <a:ea typeface="+mn-ea"/>
          <a:cs typeface="Arial"/>
        </a:defRPr>
      </a:lvl3pPr>
      <a:lvl4pPr marL="16002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4pPr>
      <a:lvl5pPr marL="2057400" indent="-228600" algn="l" defTabSz="457200" rtl="0" eaLnBrk="1" latinLnBrk="0" hangingPunct="1">
        <a:lnSpc>
          <a:spcPct val="90000"/>
        </a:lnSpc>
        <a:spcBef>
          <a:spcPts val="0"/>
        </a:spcBef>
        <a:spcAft>
          <a:spcPts val="900"/>
        </a:spcAft>
        <a:buClr>
          <a:schemeClr val="accent1"/>
        </a:buClr>
        <a:buFont typeface="Arial"/>
        <a:buChar char="»"/>
        <a:defRPr sz="180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questions.nationalservice.gov/"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hyperlink" Target="http://www.nationalservice.gov/resources/americorps/member-assignment-listing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nationalservice.gov/resources/americorps/member-assignment-listings" TargetMode="External"/><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33.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228600"/>
            <a:ext cx="8266566" cy="369332"/>
          </a:xfrm>
          <a:prstGeom prst="rect">
            <a:avLst/>
          </a:prstGeom>
          <a:noFill/>
        </p:spPr>
        <p:txBody>
          <a:bodyPr wrap="square" rtlCol="0">
            <a:spAutoFit/>
          </a:bodyPr>
          <a:lstStyle/>
          <a:p>
            <a:r>
              <a:rPr lang="en-US" dirty="0">
                <a:solidFill>
                  <a:schemeClr val="bg1">
                    <a:lumMod val="95000"/>
                  </a:schemeClr>
                </a:solidFill>
              </a:rPr>
              <a:t>AmeriCorps Advantage: CaliforniaVolunteers Grantee Training Conference, July 2017</a:t>
            </a:r>
          </a:p>
        </p:txBody>
      </p:sp>
      <p:pic>
        <p:nvPicPr>
          <p:cNvPr id="7" name="Picture 2" descr="C:\Users\dmoore\Desktop\pattern for grap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0" y="-1"/>
            <a:ext cx="9144000" cy="1221229"/>
          </a:xfrm>
          <a:prstGeom prst="rtTriangle">
            <a:avLst/>
          </a:prstGeom>
          <a:noFill/>
          <a:extLst>
            <a:ext uri="{909E8E84-426E-40DD-AFC4-6F175D3DCCD1}">
              <a14:hiddenFill xmlns:a14="http://schemas.microsoft.com/office/drawing/2010/main">
                <a:solidFill>
                  <a:srgbClr val="FFFFFF"/>
                </a:solidFill>
              </a14:hiddenFill>
            </a:ext>
          </a:extLst>
        </p:spPr>
      </p:pic>
      <p:pic>
        <p:nvPicPr>
          <p:cNvPr id="8" name="Picture 7" descr="C:\Users\dmoore\Desktop\pattern for graph.PNG"/>
          <p:cNvPicPr>
            <a:picLocks noChangeAspect="1" noChangeArrowheads="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9228114" cy="1221230"/>
          </a:xfrm>
          <a:prstGeom prst="rtTriangle">
            <a:avLst/>
          </a:prstGeom>
          <a:noFill/>
          <a:extLst>
            <a:ext uri="{909E8E84-426E-40DD-AFC4-6F175D3DCCD1}">
              <a14:hiddenFill xmlns:a14="http://schemas.microsoft.com/office/drawing/2010/main">
                <a:solidFill>
                  <a:srgbClr val="FFFFFF"/>
                </a:solidFill>
              </a14:hiddenFill>
            </a:ext>
          </a:extLst>
        </p:spPr>
      </p:pic>
      <p:sp>
        <p:nvSpPr>
          <p:cNvPr id="4" name="Title 3"/>
          <p:cNvSpPr txBox="1">
            <a:spLocks noGrp="1"/>
          </p:cNvSpPr>
          <p:nvPr>
            <p:ph type="ctrTitle"/>
          </p:nvPr>
        </p:nvSpPr>
        <p:spPr>
          <a:xfrm>
            <a:off x="803893" y="2150009"/>
            <a:ext cx="7467600" cy="2800767"/>
          </a:xfrm>
          <a:prstGeom prst="rect">
            <a:avLst/>
          </a:prstGeom>
          <a:noFill/>
        </p:spPr>
        <p:txBody>
          <a:bodyPr wrap="square" rtlCol="0">
            <a:spAutoFit/>
          </a:bodyPr>
          <a:lstStyle/>
          <a:p>
            <a:r>
              <a:rPr lang="en-US" b="1" dirty="0" smtClean="0">
                <a:solidFill>
                  <a:schemeClr val="tx2"/>
                </a:solidFill>
                <a:latin typeface="Arial" panose="020B0604020202020204" pitchFamily="34" charset="0"/>
                <a:ea typeface="Open Sans Condensed" panose="020B0806030504020204" pitchFamily="34" charset="0"/>
                <a:cs typeface="Arial" panose="020B0604020202020204" pitchFamily="34" charset="0"/>
              </a:rPr>
              <a:t>Welcome to the New Program Year!</a:t>
            </a:r>
            <a:r>
              <a:rPr lang="en-US" b="1" dirty="0">
                <a:solidFill>
                  <a:schemeClr val="tx2"/>
                </a:solidFill>
                <a:latin typeface="Arial" panose="020B0604020202020204" pitchFamily="34" charset="0"/>
                <a:ea typeface="Open Sans Condensed" panose="020B0806030504020204" pitchFamily="34" charset="0"/>
                <a:cs typeface="Arial" panose="020B0604020202020204" pitchFamily="34" charset="0"/>
              </a:rPr>
              <a:t/>
            </a:r>
            <a:br>
              <a:rPr lang="en-US" b="1" dirty="0">
                <a:solidFill>
                  <a:schemeClr val="tx2"/>
                </a:solidFill>
                <a:latin typeface="Arial" panose="020B0604020202020204" pitchFamily="34" charset="0"/>
                <a:ea typeface="Open Sans Condensed" panose="020B0806030504020204" pitchFamily="34" charset="0"/>
                <a:cs typeface="Arial" panose="020B0604020202020204" pitchFamily="34" charset="0"/>
              </a:rPr>
            </a:br>
            <a:r>
              <a:rPr lang="en-US" b="1" dirty="0">
                <a:solidFill>
                  <a:schemeClr val="tx2"/>
                </a:solidFill>
                <a:latin typeface="Arial" panose="020B0604020202020204" pitchFamily="34" charset="0"/>
                <a:ea typeface="Open Sans Condensed" panose="020B0806030504020204" pitchFamily="34" charset="0"/>
                <a:cs typeface="Arial" panose="020B0604020202020204" pitchFamily="34" charset="0"/>
              </a:rPr>
              <a:t/>
            </a:r>
            <a:br>
              <a:rPr lang="en-US" b="1" dirty="0">
                <a:solidFill>
                  <a:schemeClr val="tx2"/>
                </a:solidFill>
                <a:latin typeface="Arial" panose="020B0604020202020204" pitchFamily="34" charset="0"/>
                <a:ea typeface="Open Sans Condensed" panose="020B0806030504020204" pitchFamily="34" charset="0"/>
                <a:cs typeface="Arial" panose="020B0604020202020204" pitchFamily="34" charset="0"/>
              </a:rPr>
            </a:br>
            <a:endParaRPr lang="en-US" b="1" dirty="0">
              <a:solidFill>
                <a:schemeClr val="tx2"/>
              </a:solidFill>
              <a:latin typeface="Arial" panose="020B0604020202020204" pitchFamily="34" charset="0"/>
              <a:ea typeface="Open Sans Condensed" panose="020B0806030504020204" pitchFamily="34" charset="0"/>
              <a:cs typeface="Arial" panose="020B0604020202020204" pitchFamily="34" charset="0"/>
            </a:endParaRPr>
          </a:p>
        </p:txBody>
      </p:sp>
      <p:pic>
        <p:nvPicPr>
          <p:cNvPr id="18" name="Picture 2" descr="C:\Users\dmoore\Desktop\Cncs-logo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574" y="5978252"/>
            <a:ext cx="1367891" cy="60643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ome\California Volunteers\_CSC\External Affairs Department\Communications Unit\Logos\AMC\AmeriCorpsCALIFORNIA.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710632" y="49753"/>
            <a:ext cx="1121723" cy="112172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California Volunteers\_CSC\External Affairs Department\Communications Unit\Logos\Without Office of the Governor\CV_Horizontal_Colo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73429"/>
            <a:ext cx="3453226" cy="43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4357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applicants see?</a:t>
            </a:r>
          </a:p>
        </p:txBody>
      </p:sp>
      <p:sp>
        <p:nvSpPr>
          <p:cNvPr id="3" name="Content Placeholder 2"/>
          <p:cNvSpPr>
            <a:spLocks noGrp="1"/>
          </p:cNvSpPr>
          <p:nvPr>
            <p:ph idx="1"/>
          </p:nvPr>
        </p:nvSpPr>
        <p:spPr/>
        <p:txBody>
          <a:bodyPr/>
          <a:lstStyle/>
          <a:p>
            <a:r>
              <a:rPr lang="en-US" dirty="0"/>
              <a:t>Applicant screen from invitation email:</a:t>
            </a:r>
          </a:p>
          <a:p>
            <a:pPr marL="0" indent="0">
              <a:buNone/>
            </a:pPr>
            <a:endParaRPr lang="en-US" dirty="0"/>
          </a:p>
          <a:p>
            <a:pPr marL="0" indent="0">
              <a:buNone/>
            </a:pPr>
            <a:endParaRPr lang="en-US"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6" name="Picture 5"/>
          <p:cNvPicPr/>
          <p:nvPr/>
        </p:nvPicPr>
        <p:blipFill>
          <a:blip r:embed="rId3"/>
          <a:stretch>
            <a:fillRect/>
          </a:stretch>
        </p:blipFill>
        <p:spPr>
          <a:xfrm>
            <a:off x="1600200" y="1908824"/>
            <a:ext cx="5943600" cy="4131945"/>
          </a:xfrm>
          <a:prstGeom prst="rect">
            <a:avLst/>
          </a:prstGeom>
        </p:spPr>
      </p:pic>
    </p:spTree>
    <p:extLst>
      <p:ext uri="{BB962C8B-B14F-4D97-AF65-F5344CB8AC3E}">
        <p14:creationId xmlns:p14="http://schemas.microsoft.com/office/powerpoint/2010/main" val="3071371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applicants see?</a:t>
            </a:r>
          </a:p>
        </p:txBody>
      </p:sp>
      <p:sp>
        <p:nvSpPr>
          <p:cNvPr id="3" name="Content Placeholder 2"/>
          <p:cNvSpPr>
            <a:spLocks noGrp="1"/>
          </p:cNvSpPr>
          <p:nvPr>
            <p:ph idx="1"/>
          </p:nvPr>
        </p:nvSpPr>
        <p:spPr>
          <a:xfrm>
            <a:off x="4956324" y="1262064"/>
            <a:ext cx="3938954" cy="5071428"/>
          </a:xfrm>
        </p:spPr>
        <p:txBody>
          <a:bodyPr/>
          <a:lstStyle/>
          <a:p>
            <a:pPr marL="0" indent="0">
              <a:buNone/>
            </a:pPr>
            <a:r>
              <a:rPr lang="en-US" dirty="0"/>
              <a:t>Member</a:t>
            </a:r>
          </a:p>
          <a:p>
            <a:pPr marL="0" indent="0">
              <a:buNone/>
            </a:pPr>
            <a:r>
              <a:rPr lang="en-US" dirty="0"/>
              <a:t>Enrollment </a:t>
            </a:r>
          </a:p>
          <a:p>
            <a:pPr marL="0" indent="0">
              <a:buNone/>
            </a:pPr>
            <a:r>
              <a:rPr lang="en-US" dirty="0"/>
              <a:t>Form</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p:nvPr/>
        </p:nvPicPr>
        <p:blipFill>
          <a:blip r:embed="rId3"/>
          <a:stretch>
            <a:fillRect/>
          </a:stretch>
        </p:blipFill>
        <p:spPr>
          <a:xfrm>
            <a:off x="738554" y="987765"/>
            <a:ext cx="3833446" cy="5440205"/>
          </a:xfrm>
          <a:prstGeom prst="rect">
            <a:avLst/>
          </a:prstGeom>
        </p:spPr>
      </p:pic>
    </p:spTree>
    <p:extLst>
      <p:ext uri="{BB962C8B-B14F-4D97-AF65-F5344CB8AC3E}">
        <p14:creationId xmlns:p14="http://schemas.microsoft.com/office/powerpoint/2010/main" val="2662059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Programs See: </a:t>
            </a:r>
            <a:br>
              <a:rPr lang="en-US" dirty="0"/>
            </a:br>
            <a:r>
              <a:rPr lang="en-US" dirty="0"/>
              <a:t>Pending Enrollment Workbasket</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Content Placeholder 4"/>
          <p:cNvPicPr>
            <a:picLocks noGrp="1"/>
          </p:cNvPicPr>
          <p:nvPr>
            <p:ph idx="1"/>
          </p:nvPr>
        </p:nvPicPr>
        <p:blipFill>
          <a:blip r:embed="rId3"/>
          <a:stretch>
            <a:fillRect/>
          </a:stretch>
        </p:blipFill>
        <p:spPr>
          <a:xfrm>
            <a:off x="2042007" y="1262063"/>
            <a:ext cx="5059985" cy="5072062"/>
          </a:xfrm>
          <a:prstGeom prst="rect">
            <a:avLst/>
          </a:prstGeom>
        </p:spPr>
      </p:pic>
      <p:sp>
        <p:nvSpPr>
          <p:cNvPr id="3" name="Oval 2"/>
          <p:cNvSpPr/>
          <p:nvPr/>
        </p:nvSpPr>
        <p:spPr>
          <a:xfrm>
            <a:off x="4689230" y="2883694"/>
            <a:ext cx="914400" cy="9144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Arial"/>
            </a:endParaRPr>
          </a:p>
        </p:txBody>
      </p:sp>
      <p:sp>
        <p:nvSpPr>
          <p:cNvPr id="6" name="TextBox 5"/>
          <p:cNvSpPr txBox="1"/>
          <p:nvPr/>
        </p:nvSpPr>
        <p:spPr>
          <a:xfrm>
            <a:off x="6196614" y="1930061"/>
            <a:ext cx="2763141" cy="430887"/>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Programs will see a list of individuals who have accepted their invitations to serve</a:t>
            </a:r>
          </a:p>
        </p:txBody>
      </p:sp>
      <p:cxnSp>
        <p:nvCxnSpPr>
          <p:cNvPr id="7" name="Straight Arrow Connector 6"/>
          <p:cNvCxnSpPr>
            <a:stCxn id="6" idx="2"/>
          </p:cNvCxnSpPr>
          <p:nvPr/>
        </p:nvCxnSpPr>
        <p:spPr>
          <a:xfrm flipH="1">
            <a:off x="5603631" y="2360948"/>
            <a:ext cx="1974554" cy="75739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554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2 -- New Section:</a:t>
            </a:r>
            <a:br>
              <a:rPr lang="en-US" dirty="0"/>
            </a:br>
            <a:r>
              <a:rPr lang="en-US" dirty="0"/>
              <a:t>SSN and Citizenship Verification</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6"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8" y="1316736"/>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337324" y="993859"/>
            <a:ext cx="3622431" cy="116955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This is a new section of the enrollment form; programs will see the SSN and citizenship verification status. In this example, both are pending. This means the member’s information is being verified by SSA. </a:t>
            </a:r>
          </a:p>
        </p:txBody>
      </p:sp>
      <p:cxnSp>
        <p:nvCxnSpPr>
          <p:cNvPr id="7" name="Straight Arrow Connector 6"/>
          <p:cNvCxnSpPr/>
          <p:nvPr/>
        </p:nvCxnSpPr>
        <p:spPr>
          <a:xfrm flipH="1">
            <a:off x="4144859" y="2163410"/>
            <a:ext cx="3516726" cy="72573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858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SSN and Citizenship Verification</a:t>
            </a:r>
            <a:endParaRPr lang="en-US" dirty="0"/>
          </a:p>
        </p:txBody>
      </p:sp>
      <p:sp>
        <p:nvSpPr>
          <p:cNvPr id="3" name="Content Placeholder 2"/>
          <p:cNvSpPr>
            <a:spLocks noGrp="1"/>
          </p:cNvSpPr>
          <p:nvPr>
            <p:ph idx="1"/>
          </p:nvPr>
        </p:nvSpPr>
        <p:spPr>
          <a:xfrm>
            <a:off x="457200" y="1262064"/>
            <a:ext cx="8229600" cy="4596143"/>
          </a:xfrm>
        </p:spPr>
        <p:txBody>
          <a:bodyPr>
            <a:normAutofit/>
          </a:bodyPr>
          <a:lstStyle/>
          <a:p>
            <a:pPr>
              <a:lnSpc>
                <a:spcPct val="120000"/>
              </a:lnSpc>
              <a:buClr>
                <a:schemeClr val="accent6">
                  <a:lumMod val="75000"/>
                </a:schemeClr>
              </a:buClr>
              <a:buFont typeface="Arial" panose="020B0604020202020204" pitchFamily="34" charset="0"/>
              <a:buChar char="•"/>
            </a:pPr>
            <a:r>
              <a:rPr lang="en-US" sz="1600" dirty="0" smtClean="0"/>
              <a:t>The Portal will submit the record to the Social Security Administration (SSA) as soon as the member completes and saves her section of the enrollment form.</a:t>
            </a:r>
          </a:p>
          <a:p>
            <a:pPr>
              <a:lnSpc>
                <a:spcPct val="120000"/>
              </a:lnSpc>
              <a:buClr>
                <a:schemeClr val="accent6">
                  <a:lumMod val="75000"/>
                </a:schemeClr>
              </a:buClr>
              <a:buFont typeface="Arial" panose="020B0604020202020204" pitchFamily="34" charset="0"/>
              <a:buChar char="•"/>
            </a:pPr>
            <a:r>
              <a:rPr lang="en-US" sz="1600" dirty="0" smtClean="0"/>
              <a:t>By the morning of the next business day, the record will indicate “Verified” or, if not verified, “Returned” in the Portal:</a:t>
            </a:r>
          </a:p>
          <a:p>
            <a:pPr lvl="1">
              <a:lnSpc>
                <a:spcPct val="120000"/>
              </a:lnSpc>
              <a:buClr>
                <a:schemeClr val="accent6">
                  <a:lumMod val="75000"/>
                </a:schemeClr>
              </a:buClr>
              <a:buFont typeface="Arial" panose="020B0604020202020204" pitchFamily="34" charset="0"/>
              <a:buChar char="•"/>
            </a:pPr>
            <a:r>
              <a:rPr lang="en-US" sz="1600" dirty="0" smtClean="0"/>
              <a:t>If verified by SSA, then the enrollment process will proceed to the next step.</a:t>
            </a:r>
          </a:p>
          <a:p>
            <a:pPr lvl="1">
              <a:lnSpc>
                <a:spcPct val="120000"/>
              </a:lnSpc>
              <a:buClr>
                <a:schemeClr val="accent6">
                  <a:lumMod val="75000"/>
                </a:schemeClr>
              </a:buClr>
              <a:buFont typeface="Arial" panose="020B0604020202020204" pitchFamily="34" charset="0"/>
              <a:buChar char="•"/>
            </a:pPr>
            <a:r>
              <a:rPr lang="en-US" sz="1600" dirty="0" smtClean="0"/>
              <a:t>If not verified by SSA, then the program will collect additional documentation and submit it to the CNCS hotline.</a:t>
            </a:r>
          </a:p>
          <a:p>
            <a:pPr lvl="2">
              <a:lnSpc>
                <a:spcPct val="120000"/>
              </a:lnSpc>
              <a:buClr>
                <a:schemeClr val="accent6">
                  <a:lumMod val="75000"/>
                </a:schemeClr>
              </a:buClr>
              <a:buFont typeface="Arial" panose="020B0604020202020204" pitchFamily="34" charset="0"/>
              <a:buChar char="•"/>
            </a:pPr>
            <a:r>
              <a:rPr lang="en-US" sz="1600" dirty="0" smtClean="0"/>
              <a:t>If additional documentation is sufficient to verify eligibility, then CNCS staff will manually update the Portal record and the enrollment process will continue.</a:t>
            </a:r>
          </a:p>
          <a:p>
            <a:pPr lvl="2">
              <a:lnSpc>
                <a:spcPct val="120000"/>
              </a:lnSpc>
              <a:buClr>
                <a:schemeClr val="accent6">
                  <a:lumMod val="75000"/>
                </a:schemeClr>
              </a:buClr>
              <a:buFont typeface="Arial" panose="020B0604020202020204" pitchFamily="34" charset="0"/>
              <a:buChar char="•"/>
            </a:pPr>
            <a:r>
              <a:rPr lang="en-US" sz="1600" dirty="0" smtClean="0"/>
              <a:t>If the additional documentation is not sufficient, the program will be notified, and the member cannot be enrolled.</a:t>
            </a:r>
            <a:endParaRPr lang="en-US" sz="1600" dirty="0"/>
          </a:p>
        </p:txBody>
      </p:sp>
      <p:sp>
        <p:nvSpPr>
          <p:cNvPr id="4" name="Slide Number Placeholder 3"/>
          <p:cNvSpPr>
            <a:spLocks noGrp="1"/>
          </p:cNvSpPr>
          <p:nvPr>
            <p:ph type="sldNum" sz="quarter" idx="4294967295"/>
          </p:nvPr>
        </p:nvSpPr>
        <p:spPr/>
        <p:txBody>
          <a:bodyPr/>
          <a:lstStyle/>
          <a:p>
            <a:endParaRPr lang="en-US" dirty="0"/>
          </a:p>
        </p:txBody>
      </p:sp>
    </p:spTree>
    <p:extLst>
      <p:ext uri="{BB962C8B-B14F-4D97-AF65-F5344CB8AC3E}">
        <p14:creationId xmlns:p14="http://schemas.microsoft.com/office/powerpoint/2010/main" val="2763985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Step 3: CHC Verification – MUST be done </a:t>
            </a:r>
            <a:r>
              <a:rPr lang="en-US" u="sng" dirty="0"/>
              <a:t>before</a:t>
            </a:r>
            <a:r>
              <a:rPr lang="en-US" dirty="0"/>
              <a:t> the member START date</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2050"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8867" y="1327883"/>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6196614" y="1930061"/>
            <a:ext cx="2763141" cy="938719"/>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Programs will verify the NSOPW is complete and that State/FBI checks are </a:t>
            </a:r>
            <a:r>
              <a:rPr kumimoji="0" lang="en-US" sz="1100" b="0" i="0" u="none" strike="noStrike" kern="1200" cap="none" spc="0" normalizeH="0" baseline="0" noProof="0" dirty="0" smtClean="0">
                <a:ln>
                  <a:noFill/>
                </a:ln>
                <a:solidFill>
                  <a:srgbClr val="000000"/>
                </a:solidFill>
                <a:effectLst/>
                <a:uLnTx/>
                <a:uFillTx/>
                <a:latin typeface="Calibri"/>
                <a:ea typeface="+mn-ea"/>
                <a:cs typeface="+mn-cs"/>
              </a:rPr>
              <a:t>initiated, </a:t>
            </a:r>
            <a:r>
              <a:rPr kumimoji="0" lang="en-US" sz="1100" b="0" i="0" u="none" strike="noStrike" kern="1200" cap="none" spc="0" normalizeH="0" baseline="0" noProof="0" dirty="0">
                <a:ln>
                  <a:noFill/>
                </a:ln>
                <a:solidFill>
                  <a:srgbClr val="000000"/>
                </a:solidFill>
                <a:effectLst/>
                <a:uLnTx/>
                <a:uFillTx/>
                <a:latin typeface="Calibri"/>
                <a:ea typeface="+mn-ea"/>
                <a:cs typeface="+mn-cs"/>
              </a:rPr>
              <a:t>per CNCS requirements. </a:t>
            </a:r>
            <a:r>
              <a:rPr kumimoji="0" lang="en-US" sz="1100" b="0" i="0" u="none" strike="noStrike" kern="1200" cap="none" spc="0" normalizeH="0" baseline="0" noProof="0" dirty="0" smtClean="0">
                <a:ln>
                  <a:noFill/>
                </a:ln>
                <a:solidFill>
                  <a:srgbClr val="FF0000"/>
                </a:solidFill>
                <a:effectLst/>
                <a:uLnTx/>
                <a:uFillTx/>
                <a:latin typeface="Calibri"/>
                <a:ea typeface="+mn-ea"/>
                <a:cs typeface="+mn-cs"/>
              </a:rPr>
              <a:t>In California, they should have CLEARED for you to check</a:t>
            </a:r>
            <a:r>
              <a:rPr kumimoji="0" lang="en-US" sz="1100" b="0" i="0" u="none" strike="noStrike" kern="1200" cap="none" spc="0" normalizeH="0" noProof="0" dirty="0" smtClean="0">
                <a:ln>
                  <a:noFill/>
                </a:ln>
                <a:solidFill>
                  <a:srgbClr val="FF0000"/>
                </a:solidFill>
                <a:effectLst/>
                <a:uLnTx/>
                <a:uFillTx/>
                <a:latin typeface="Calibri"/>
                <a:ea typeface="+mn-ea"/>
                <a:cs typeface="+mn-cs"/>
              </a:rPr>
              <a:t> these boxes.</a:t>
            </a:r>
            <a:endParaRPr kumimoji="0" lang="en-US" sz="1100" b="0" i="0" u="none" strike="noStrike" kern="1200" cap="none" spc="0" normalizeH="0" baseline="0" noProof="0" dirty="0">
              <a:ln>
                <a:noFill/>
              </a:ln>
              <a:solidFill>
                <a:srgbClr val="FF0000"/>
              </a:solidFill>
              <a:effectLst/>
              <a:uLnTx/>
              <a:uFillTx/>
              <a:latin typeface="Calibri"/>
              <a:ea typeface="+mn-ea"/>
              <a:cs typeface="+mn-cs"/>
            </a:endParaRPr>
          </a:p>
        </p:txBody>
      </p:sp>
      <p:cxnSp>
        <p:nvCxnSpPr>
          <p:cNvPr id="7" name="Straight Arrow Connector 6"/>
          <p:cNvCxnSpPr>
            <a:stCxn id="6" idx="2"/>
          </p:cNvCxnSpPr>
          <p:nvPr/>
        </p:nvCxnSpPr>
        <p:spPr>
          <a:xfrm flipH="1">
            <a:off x="5379721" y="2868780"/>
            <a:ext cx="2198464" cy="4687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6199938" y="3937724"/>
            <a:ext cx="2763141" cy="93871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Be sure to select ‘Save Information’ after entering the requested information. This MUST be done before the member’s START date. There is a time stamp that will be generated with this date.</a:t>
            </a:r>
          </a:p>
        </p:txBody>
      </p:sp>
      <p:cxnSp>
        <p:nvCxnSpPr>
          <p:cNvPr id="9" name="Straight Arrow Connector 8"/>
          <p:cNvCxnSpPr/>
          <p:nvPr/>
        </p:nvCxnSpPr>
        <p:spPr>
          <a:xfrm flipH="1">
            <a:off x="5638800" y="4720828"/>
            <a:ext cx="2361255" cy="84850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137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Final Step: </a:t>
            </a:r>
            <a:r>
              <a:rPr lang="en-US" dirty="0" smtClean="0"/>
              <a:t>Enter Placement Information &amp; Enroll </a:t>
            </a:r>
            <a:r>
              <a:rPr lang="en-US" dirty="0"/>
              <a:t>member!</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1026" name="Picture 7" descr="Title: Grantee Enrollment Form - Description: This is a photo of the changes to the grantee enrollment for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9918" y="1316736"/>
            <a:ext cx="5364163"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23658" y="1720993"/>
            <a:ext cx="2763141" cy="1384995"/>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a:ea typeface="+mn-ea"/>
                <a:cs typeface="+mn-cs"/>
              </a:rPr>
              <a:t>The text for this section of the enrollment form is new; programs will enter placement information prior to enrolling the member</a:t>
            </a:r>
            <a:r>
              <a:rPr kumimoji="0" lang="en-US" sz="1400" b="0" i="0" u="none" strike="noStrike" kern="1200" cap="none" spc="0" normalizeH="0" baseline="0" noProof="0" dirty="0" smtClean="0">
                <a:ln>
                  <a:noFill/>
                </a:ln>
                <a:solidFill>
                  <a:srgbClr val="000000"/>
                </a:solidFill>
                <a:effectLst/>
                <a:uLnTx/>
                <a:uFillTx/>
                <a:latin typeface="Calibri"/>
                <a:ea typeface="+mn-ea"/>
                <a:cs typeface="+mn-cs"/>
              </a:rPr>
              <a:t>. </a:t>
            </a:r>
            <a:r>
              <a:rPr lang="en-US" sz="1400" dirty="0" smtClean="0">
                <a:solidFill>
                  <a:srgbClr val="FF0000"/>
                </a:solidFill>
                <a:latin typeface="Calibri"/>
              </a:rPr>
              <a:t>California requires ALL CHECKS are CLEARED to do this final step!</a:t>
            </a:r>
            <a:endParaRPr kumimoji="0" lang="en-US" sz="1400" b="0" i="0" u="none" strike="noStrike" kern="1200" cap="none" spc="0" normalizeH="0" baseline="0" noProof="0" dirty="0">
              <a:ln>
                <a:noFill/>
              </a:ln>
              <a:solidFill>
                <a:srgbClr val="FF0000"/>
              </a:solidFill>
              <a:effectLst/>
              <a:uLnTx/>
              <a:uFillTx/>
              <a:latin typeface="Calibri"/>
            </a:endParaRPr>
          </a:p>
        </p:txBody>
      </p:sp>
      <p:cxnSp>
        <p:nvCxnSpPr>
          <p:cNvPr id="7" name="Straight Arrow Connector 6"/>
          <p:cNvCxnSpPr/>
          <p:nvPr/>
        </p:nvCxnSpPr>
        <p:spPr>
          <a:xfrm flipH="1">
            <a:off x="4953001" y="3105988"/>
            <a:ext cx="2819399" cy="182474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40097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Member Enrollment </a:t>
            </a:r>
            <a:r>
              <a:rPr lang="en-US" sz="2800" dirty="0" smtClean="0"/>
              <a:t>Workflow—START EARLY!</a:t>
            </a:r>
            <a:endParaRPr lang="en-US"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0619955"/>
              </p:ext>
            </p:extLst>
          </p:nvPr>
        </p:nvGraphicFramePr>
        <p:xfrm>
          <a:off x="320722" y="1262063"/>
          <a:ext cx="8502555" cy="50720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21741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Tips</a:t>
            </a:r>
            <a:endParaRPr lang="en-US" dirty="0"/>
          </a:p>
        </p:txBody>
      </p:sp>
      <p:sp>
        <p:nvSpPr>
          <p:cNvPr id="3" name="Content Placeholder 2"/>
          <p:cNvSpPr>
            <a:spLocks noGrp="1"/>
          </p:cNvSpPr>
          <p:nvPr>
            <p:ph idx="1"/>
          </p:nvPr>
        </p:nvSpPr>
        <p:spPr>
          <a:xfrm>
            <a:off x="304800" y="1262064"/>
            <a:ext cx="8382000" cy="4864100"/>
          </a:xfrm>
        </p:spPr>
        <p:txBody>
          <a:bodyPr>
            <a:normAutofit/>
          </a:bodyPr>
          <a:lstStyle/>
          <a:p>
            <a:pPr marL="0" indent="0">
              <a:buNone/>
            </a:pPr>
            <a:r>
              <a:rPr lang="en-US" sz="1800" b="1" dirty="0" smtClean="0"/>
              <a:t>SSN Documentation Submittal Process:</a:t>
            </a:r>
          </a:p>
          <a:p>
            <a:pPr marL="0" indent="0">
              <a:buNone/>
            </a:pPr>
            <a:endParaRPr lang="en-US" sz="1800" dirty="0" smtClean="0"/>
          </a:p>
          <a:p>
            <a:pPr marL="0" indent="0">
              <a:buNone/>
            </a:pPr>
            <a:r>
              <a:rPr lang="en-US" sz="1800" dirty="0" smtClean="0"/>
              <a:t>Help </a:t>
            </a:r>
            <a:r>
              <a:rPr lang="en-US" sz="1800" dirty="0"/>
              <a:t>desk via phone or chat is best</a:t>
            </a:r>
          </a:p>
          <a:p>
            <a:pPr marL="0" indent="0">
              <a:buNone/>
            </a:pPr>
            <a:r>
              <a:rPr lang="en-US" sz="1800" dirty="0" smtClean="0"/>
              <a:t>Request </a:t>
            </a:r>
            <a:r>
              <a:rPr lang="en-US" sz="1800" dirty="0"/>
              <a:t>a Secure File Transfer Link from CNCS. </a:t>
            </a:r>
            <a:endParaRPr lang="en-US" sz="1800" dirty="0" smtClean="0"/>
          </a:p>
          <a:p>
            <a:pPr marL="0" indent="0">
              <a:buNone/>
            </a:pPr>
            <a:r>
              <a:rPr lang="en-US" sz="1800" dirty="0" smtClean="0"/>
              <a:t>Request a </a:t>
            </a:r>
            <a:r>
              <a:rPr lang="en-US" sz="1800" dirty="0"/>
              <a:t>help desk ticket # at the same </a:t>
            </a:r>
            <a:r>
              <a:rPr lang="en-US" sz="1800" dirty="0" smtClean="0"/>
              <a:t>time</a:t>
            </a:r>
            <a:endParaRPr lang="en-US" sz="1800" dirty="0"/>
          </a:p>
          <a:p>
            <a:pPr marL="0" indent="0">
              <a:buNone/>
            </a:pPr>
            <a:r>
              <a:rPr lang="en-US" sz="1800" dirty="0" smtClean="0"/>
              <a:t>When </a:t>
            </a:r>
            <a:r>
              <a:rPr lang="en-US" sz="1800" dirty="0"/>
              <a:t>submitting the documents, title the file name “Pending Enrollment” </a:t>
            </a:r>
            <a:endParaRPr lang="en-US" sz="1800" dirty="0" smtClean="0"/>
          </a:p>
          <a:p>
            <a:pPr marL="0" indent="0">
              <a:buNone/>
            </a:pPr>
            <a:r>
              <a:rPr lang="en-US" sz="1800" dirty="0" smtClean="0"/>
              <a:t>Since there is no NSPID# include: </a:t>
            </a:r>
            <a:r>
              <a:rPr lang="en-US" sz="1800" dirty="0"/>
              <a:t>First/Last Name, date of birth, email, and the </a:t>
            </a:r>
            <a:r>
              <a:rPr lang="en-US" sz="1800" i="1" dirty="0"/>
              <a:t>Grant ID number</a:t>
            </a:r>
            <a:r>
              <a:rPr lang="en-US" sz="1800" dirty="0"/>
              <a:t>. </a:t>
            </a:r>
          </a:p>
          <a:p>
            <a:pPr marL="0" indent="0">
              <a:buNone/>
            </a:pPr>
            <a:r>
              <a:rPr lang="en-US" sz="1800" dirty="0"/>
              <a:t>Check </a:t>
            </a:r>
            <a:r>
              <a:rPr lang="en-US" sz="1800" dirty="0" smtClean="0"/>
              <a:t>member status daily</a:t>
            </a:r>
            <a:r>
              <a:rPr lang="en-US" sz="1800" dirty="0"/>
              <a:t>, until you see </a:t>
            </a:r>
            <a:r>
              <a:rPr lang="en-US" sz="1800" dirty="0" smtClean="0"/>
              <a:t>‘</a:t>
            </a:r>
            <a:r>
              <a:rPr lang="en-US" sz="1800" dirty="0"/>
              <a:t>Manually Verified’</a:t>
            </a:r>
          </a:p>
          <a:p>
            <a:pPr marL="0" indent="0">
              <a:buNone/>
            </a:pPr>
            <a:r>
              <a:rPr lang="en-US" sz="1800" dirty="0"/>
              <a:t>Do not request a new help desk ticket # or resubmit documents, per CNCS instructions. </a:t>
            </a:r>
          </a:p>
          <a:p>
            <a:pPr marL="0" indent="0">
              <a:buNone/>
            </a:pPr>
            <a:endParaRPr lang="en-US" sz="1800" dirty="0" smtClean="0"/>
          </a:p>
          <a:p>
            <a:pPr marL="0" indent="0">
              <a:buNone/>
            </a:pPr>
            <a:endParaRPr lang="en-US" sz="1800"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42868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normAutofit/>
          </a:bodyPr>
          <a:lstStyle/>
          <a:p>
            <a:endParaRPr lang="en-US" sz="1800" dirty="0"/>
          </a:p>
          <a:p>
            <a:r>
              <a:rPr lang="en-US" sz="1800" dirty="0" smtClean="0"/>
              <a:t>Your Program Officer</a:t>
            </a:r>
          </a:p>
          <a:p>
            <a:r>
              <a:rPr lang="en-US" sz="1800" dirty="0" smtClean="0"/>
              <a:t>CNCS </a:t>
            </a:r>
            <a:r>
              <a:rPr lang="en-US" sz="1800" dirty="0"/>
              <a:t>hotline: </a:t>
            </a:r>
          </a:p>
          <a:p>
            <a:pPr marL="228600" lvl="1" indent="0">
              <a:buNone/>
            </a:pPr>
            <a:r>
              <a:rPr lang="en-US" sz="1800" dirty="0"/>
              <a:t>1-800-942-2677 </a:t>
            </a:r>
          </a:p>
          <a:p>
            <a:pPr marL="228600" lvl="1" indent="0">
              <a:buNone/>
            </a:pPr>
            <a:r>
              <a:rPr lang="en-US" sz="1800" dirty="0">
                <a:hlinkClick r:id="rId3"/>
              </a:rPr>
              <a:t>https://questions.nationalservice.gov</a:t>
            </a:r>
            <a:r>
              <a:rPr lang="en-US" sz="1800" dirty="0"/>
              <a:t> </a:t>
            </a:r>
          </a:p>
          <a:p>
            <a:r>
              <a:rPr lang="en-US" sz="1800" dirty="0"/>
              <a:t>Instructions for creating member service opportunities:</a:t>
            </a:r>
          </a:p>
          <a:p>
            <a:pPr marL="228600" lvl="1" indent="0">
              <a:buNone/>
            </a:pPr>
            <a:r>
              <a:rPr lang="en-US" sz="1800" dirty="0">
                <a:hlinkClick r:id="rId4"/>
              </a:rPr>
              <a:t>www.nationalservice.gov/resources/americorps/member-assignment-listings</a:t>
            </a:r>
            <a:r>
              <a:rPr lang="en-US" sz="1800" dirty="0"/>
              <a:t> </a:t>
            </a:r>
          </a:p>
          <a:p>
            <a:pPr lvl="1"/>
            <a:endParaRPr lang="en-US" sz="1800"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1162613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Opportunity Listings</a:t>
            </a:r>
          </a:p>
        </p:txBody>
      </p:sp>
      <p:sp>
        <p:nvSpPr>
          <p:cNvPr id="3" name="Content Placeholder 2"/>
          <p:cNvSpPr>
            <a:spLocks noGrp="1"/>
          </p:cNvSpPr>
          <p:nvPr>
            <p:ph idx="1"/>
          </p:nvPr>
        </p:nvSpPr>
        <p:spPr/>
        <p:txBody>
          <a:bodyPr/>
          <a:lstStyle/>
          <a:p>
            <a:pPr marL="0" indent="0">
              <a:buNone/>
            </a:pPr>
            <a:endParaRPr lang="en-US" sz="2400" dirty="0" smtClean="0"/>
          </a:p>
          <a:p>
            <a:pPr marL="0" indent="0">
              <a:buNone/>
            </a:pPr>
            <a:r>
              <a:rPr lang="en-US" sz="2400" dirty="0" smtClean="0"/>
              <a:t>As </a:t>
            </a:r>
            <a:r>
              <a:rPr lang="en-US" sz="2400" dirty="0"/>
              <a:t>of July 2, 2018, all grantees are required to post all service opportunities in the MyAmeriCorps Portal</a:t>
            </a:r>
            <a:r>
              <a:rPr lang="en-US" sz="2400" dirty="0" smtClean="0"/>
              <a:t>. </a:t>
            </a:r>
          </a:p>
          <a:p>
            <a:pPr marL="0" indent="0">
              <a:buNone/>
            </a:pPr>
            <a:endParaRPr lang="en-US" sz="2400" dirty="0"/>
          </a:p>
          <a:p>
            <a:pPr marL="0" indent="0">
              <a:buNone/>
            </a:pPr>
            <a:r>
              <a:rPr lang="en-US" sz="2400" dirty="0" smtClean="0"/>
              <a:t>For most programs this is just one or two postings (one for each position type offered)</a:t>
            </a:r>
            <a:endParaRPr lang="en-US" sz="2400" dirty="0"/>
          </a:p>
          <a:p>
            <a:pPr marL="0" indent="0">
              <a:buNone/>
            </a:pPr>
            <a:endParaRPr lang="en-US" sz="2400" dirty="0"/>
          </a:p>
          <a:p>
            <a:pPr marL="0" indent="0">
              <a:buNone/>
            </a:pPr>
            <a:r>
              <a:rPr lang="en-US" sz="2400" dirty="0"/>
              <a:t>Find instructions for completing listings on the AmeriCorps Knowledge Network:</a:t>
            </a:r>
          </a:p>
          <a:p>
            <a:pPr marL="228600" lvl="1" indent="0">
              <a:buNone/>
            </a:pPr>
            <a:r>
              <a:rPr lang="en-US" dirty="0">
                <a:hlinkClick r:id="rId3"/>
              </a:rPr>
              <a:t>www.nationalservice.gov/resources/americorps/member-assignment-listings</a:t>
            </a:r>
            <a:r>
              <a:rPr lang="en-US" dirty="0"/>
              <a:t> </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287691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endParaRPr lang="en-US" dirty="0" smtClean="0"/>
          </a:p>
          <a:p>
            <a:endParaRPr lang="en-US" dirty="0"/>
          </a:p>
          <a:p>
            <a:pPr marL="0" indent="0" algn="ctr">
              <a:buNone/>
            </a:pPr>
            <a:r>
              <a:rPr lang="en-US" sz="7200" dirty="0" smtClean="0"/>
              <a:t>Q &amp; A </a:t>
            </a:r>
            <a:endParaRPr lang="en-US" sz="7200" dirty="0"/>
          </a:p>
        </p:txBody>
      </p:sp>
    </p:spTree>
    <p:extLst>
      <p:ext uri="{BB962C8B-B14F-4D97-AF65-F5344CB8AC3E}">
        <p14:creationId xmlns:p14="http://schemas.microsoft.com/office/powerpoint/2010/main" val="191808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pPr marL="0" indent="0">
              <a:buNone/>
            </a:pPr>
            <a:r>
              <a:rPr lang="en-US" dirty="0" smtClean="0"/>
              <a:t>We’ll send this </a:t>
            </a:r>
            <a:r>
              <a:rPr lang="en-US" dirty="0" err="1" smtClean="0"/>
              <a:t>ppt</a:t>
            </a:r>
            <a:r>
              <a:rPr lang="en-US" dirty="0" smtClean="0"/>
              <a:t> out via email after the webinar</a:t>
            </a:r>
          </a:p>
          <a:p>
            <a:pPr marL="0" indent="0">
              <a:buNone/>
            </a:pPr>
            <a:endParaRPr lang="en-US" dirty="0" smtClean="0"/>
          </a:p>
          <a:p>
            <a:pPr marL="0" indent="0">
              <a:buNone/>
            </a:pPr>
            <a:r>
              <a:rPr lang="en-US" dirty="0" smtClean="0"/>
              <a:t>Please take the remaining 5 minutes to complete the survey that will appear immediately following the webinar from Go2Webinar . . . </a:t>
            </a:r>
          </a:p>
          <a:p>
            <a:endParaRPr lang="en-US" dirty="0"/>
          </a:p>
          <a:p>
            <a:pPr marL="0" indent="0">
              <a:buNone/>
            </a:pPr>
            <a:r>
              <a:rPr lang="en-US" i="1" dirty="0" smtClean="0"/>
              <a:t>We really want your input for out Training Plan for 18-19!</a:t>
            </a:r>
            <a:endParaRPr lang="en-US" i="1" dirty="0"/>
          </a:p>
          <a:p>
            <a:pPr marL="0" indent="0" algn="ctr">
              <a:buNone/>
            </a:pPr>
            <a:r>
              <a:rPr lang="en-US" sz="7200" dirty="0" smtClean="0"/>
              <a:t> </a:t>
            </a:r>
            <a:endParaRPr lang="en-US" sz="7200" dirty="0"/>
          </a:p>
        </p:txBody>
      </p:sp>
    </p:spTree>
    <p:extLst>
      <p:ext uri="{BB962C8B-B14F-4D97-AF65-F5344CB8AC3E}">
        <p14:creationId xmlns:p14="http://schemas.microsoft.com/office/powerpoint/2010/main" val="2613523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 The </a:t>
            </a:r>
            <a:r>
              <a:rPr lang="en-US" dirty="0" smtClean="0"/>
              <a:t>2018 Multi-Step Enrollment Process</a:t>
            </a:r>
            <a:endParaRPr lang="en-US" dirty="0"/>
          </a:p>
        </p:txBody>
      </p:sp>
      <p:sp>
        <p:nvSpPr>
          <p:cNvPr id="3" name="Content Placeholder 2"/>
          <p:cNvSpPr>
            <a:spLocks noGrp="1"/>
          </p:cNvSpPr>
          <p:nvPr>
            <p:ph idx="1"/>
          </p:nvPr>
        </p:nvSpPr>
        <p:spPr>
          <a:xfrm>
            <a:off x="457200" y="1371600"/>
            <a:ext cx="8229600" cy="4864100"/>
          </a:xfrm>
        </p:spPr>
        <p:txBody>
          <a:bodyPr/>
          <a:lstStyle/>
          <a:p>
            <a:pPr marL="0" indent="0">
              <a:buNone/>
            </a:pPr>
            <a:r>
              <a:rPr lang="en-US" dirty="0" smtClean="0"/>
              <a:t>This year there are </a:t>
            </a:r>
            <a:r>
              <a:rPr lang="en-US" dirty="0"/>
              <a:t>several NEW steps to the </a:t>
            </a:r>
            <a:r>
              <a:rPr lang="en-US" dirty="0" smtClean="0"/>
              <a:t>enrollment process </a:t>
            </a:r>
            <a:r>
              <a:rPr lang="en-US" dirty="0"/>
              <a:t>which need to be done ahead of the final step of enrolling the member – it’s best to start </a:t>
            </a:r>
            <a:r>
              <a:rPr lang="en-US" dirty="0" smtClean="0"/>
              <a:t>EARLY</a:t>
            </a:r>
          </a:p>
          <a:p>
            <a:pPr marL="0" indent="0">
              <a:buNone/>
            </a:pPr>
            <a:endParaRPr lang="en-US" dirty="0"/>
          </a:p>
          <a:p>
            <a:pPr marL="0" indent="0">
              <a:buNone/>
            </a:pPr>
            <a:r>
              <a:rPr lang="en-US" i="1" dirty="0" smtClean="0"/>
              <a:t>To ensure grantee understanding of all the steps of the new process, CV has adapted the CNCS Presentation provided on 6.28.18</a:t>
            </a:r>
            <a:endParaRPr lang="en-US" i="1" dirty="0"/>
          </a:p>
          <a:p>
            <a:endParaRPr lang="en-US" dirty="0"/>
          </a:p>
          <a:p>
            <a:pPr marL="0" indent="0">
              <a:buNone/>
            </a:pPr>
            <a:endParaRPr lang="en-US"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750428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smtClean="0"/>
              <a:t>The following presentation will guide AmeriCorps </a:t>
            </a:r>
            <a:r>
              <a:rPr lang="en-US" dirty="0"/>
              <a:t>p</a:t>
            </a:r>
            <a:r>
              <a:rPr lang="en-US" dirty="0" smtClean="0"/>
              <a:t>rogram users through the AmeriCorps member enrollment process in the MyAmeriCorps Portal.</a:t>
            </a:r>
          </a:p>
          <a:p>
            <a:r>
              <a:rPr lang="en-US" dirty="0" smtClean="0"/>
              <a:t>This presentation represents grantee requirements for enrolling members in the Portal as of July 2, 2018.</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2645" y="3991542"/>
            <a:ext cx="2928815" cy="1950591"/>
          </a:xfrm>
          <a:prstGeom prst="rect">
            <a:avLst/>
          </a:prstGeom>
        </p:spPr>
      </p:pic>
    </p:spTree>
    <p:extLst>
      <p:ext uri="{BB962C8B-B14F-4D97-AF65-F5344CB8AC3E}">
        <p14:creationId xmlns:p14="http://schemas.microsoft.com/office/powerpoint/2010/main" val="409921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Important Considerations</a:t>
            </a:r>
            <a:endParaRPr lang="en-US" dirty="0"/>
          </a:p>
        </p:txBody>
      </p:sp>
      <p:sp>
        <p:nvSpPr>
          <p:cNvPr id="3" name="Content Placeholder 2"/>
          <p:cNvSpPr>
            <a:spLocks noGrp="1"/>
          </p:cNvSpPr>
          <p:nvPr>
            <p:ph idx="1"/>
          </p:nvPr>
        </p:nvSpPr>
        <p:spPr>
          <a:xfrm>
            <a:off x="2832860" y="1262063"/>
            <a:ext cx="5853939" cy="4856163"/>
          </a:xfrm>
        </p:spPr>
        <p:txBody>
          <a:bodyPr>
            <a:normAutofit/>
          </a:bodyPr>
          <a:lstStyle/>
          <a:p>
            <a:r>
              <a:rPr lang="en-US" sz="2400" dirty="0" smtClean="0"/>
              <a:t>This presentation focuses on the functionality of the </a:t>
            </a:r>
            <a:r>
              <a:rPr lang="en-US" sz="2400" dirty="0" err="1" smtClean="0"/>
              <a:t>MyAmeriCorps</a:t>
            </a:r>
            <a:r>
              <a:rPr lang="en-US" sz="2400" dirty="0" smtClean="0"/>
              <a:t>/</a:t>
            </a:r>
            <a:r>
              <a:rPr lang="en-US" sz="2400" dirty="0" err="1" smtClean="0"/>
              <a:t>egrants</a:t>
            </a:r>
            <a:r>
              <a:rPr lang="en-US" sz="2400" dirty="0" smtClean="0"/>
              <a:t> member management system.</a:t>
            </a:r>
          </a:p>
          <a:p>
            <a:r>
              <a:rPr lang="en-US" sz="2400" dirty="0" smtClean="0"/>
              <a:t>Programs must conduct screening of prospective members as part of the recruitment and selection process and VALIDATE having done so in </a:t>
            </a:r>
            <a:r>
              <a:rPr lang="en-US" sz="2400" dirty="0" err="1" smtClean="0"/>
              <a:t>egrants</a:t>
            </a:r>
            <a:r>
              <a:rPr lang="en-US" sz="2400" dirty="0" smtClean="0"/>
              <a:t>.</a:t>
            </a:r>
          </a:p>
          <a:p>
            <a:r>
              <a:rPr lang="en-US" sz="2400" dirty="0" smtClean="0"/>
              <a:t>The screening must include validation:</a:t>
            </a:r>
          </a:p>
          <a:p>
            <a:pPr lvl="1"/>
            <a:r>
              <a:rPr lang="en-US" sz="2000" dirty="0"/>
              <a:t>Citizenship eligibility</a:t>
            </a:r>
          </a:p>
          <a:p>
            <a:pPr lvl="1"/>
            <a:r>
              <a:rPr lang="en-US" sz="2000" dirty="0" smtClean="0"/>
              <a:t>A national sex offender public website check prior to selecting the applicant</a:t>
            </a:r>
          </a:p>
          <a:p>
            <a:pPr lvl="1"/>
            <a:r>
              <a:rPr lang="en-US" sz="2000" dirty="0" smtClean="0"/>
              <a:t>State/FBI checks</a:t>
            </a:r>
          </a:p>
        </p:txBody>
      </p:sp>
      <p:sp>
        <p:nvSpPr>
          <p:cNvPr id="8" name="Slide Number Placeholder 7"/>
          <p:cNvSpPr>
            <a:spLocks noGrp="1"/>
          </p:cNvSpPr>
          <p:nvPr>
            <p:ph type="sldNum" sz="quarter" idx="10"/>
          </p:nvPr>
        </p:nvSpPr>
        <p:spPr/>
        <p:txBody>
          <a:bodyPr/>
          <a:lstStyle/>
          <a:p>
            <a:fld id="{0D3B86E4-7A01-4085-814F-FD0EC848E3F6}" type="slidenum">
              <a:rPr lang="en-US" smtClean="0"/>
              <a:pPr/>
              <a:t>5</a:t>
            </a:fld>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05" y="2898251"/>
            <a:ext cx="2457133" cy="1586216"/>
          </a:xfrm>
          <a:prstGeom prst="rect">
            <a:avLst/>
          </a:prstGeom>
          <a:effectLst>
            <a:outerShdw blurRad="76200" dist="88900" dir="3360000" algn="tl" rotWithShape="0">
              <a:prstClr val="black">
                <a:alpha val="43000"/>
              </a:prstClr>
            </a:outerShdw>
          </a:effec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3505" y="4601525"/>
            <a:ext cx="2456655" cy="1593414"/>
          </a:xfrm>
          <a:prstGeom prst="rect">
            <a:avLst/>
          </a:prstGeom>
          <a:effectLst>
            <a:outerShdw blurRad="76200" dist="88900" dir="3360000" algn="tl" rotWithShape="0">
              <a:prstClr val="black">
                <a:alpha val="43000"/>
              </a:prstClr>
            </a:outerShdw>
          </a:effec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3505" y="1195660"/>
            <a:ext cx="2456076" cy="1585533"/>
          </a:xfrm>
          <a:prstGeom prst="rect">
            <a:avLst/>
          </a:prstGeom>
          <a:effectLst>
            <a:outerShdw blurRad="76200" dist="88900" dir="3360000" algn="tl" rotWithShape="0">
              <a:prstClr val="black">
                <a:alpha val="43000"/>
              </a:prstClr>
            </a:outerShdw>
          </a:effectLst>
        </p:spPr>
      </p:pic>
    </p:spTree>
    <p:extLst>
      <p:ext uri="{BB962C8B-B14F-4D97-AF65-F5344CB8AC3E}">
        <p14:creationId xmlns:p14="http://schemas.microsoft.com/office/powerpoint/2010/main" val="63885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Member Enrollment Basic Rules</a:t>
            </a:r>
            <a:endParaRPr lang="en-US" dirty="0"/>
          </a:p>
        </p:txBody>
      </p:sp>
      <p:sp>
        <p:nvSpPr>
          <p:cNvPr id="3" name="Content Placeholder 2"/>
          <p:cNvSpPr>
            <a:spLocks noGrp="1"/>
          </p:cNvSpPr>
          <p:nvPr>
            <p:ph idx="1"/>
          </p:nvPr>
        </p:nvSpPr>
        <p:spPr>
          <a:xfrm>
            <a:off x="2260315" y="1262062"/>
            <a:ext cx="6858000" cy="5071428"/>
          </a:xfrm>
        </p:spPr>
        <p:txBody>
          <a:bodyPr>
            <a:normAutofit lnSpcReduction="10000"/>
          </a:bodyPr>
          <a:lstStyle/>
          <a:p>
            <a:pPr marL="457200" indent="-457200">
              <a:buClr>
                <a:schemeClr val="accent6"/>
              </a:buClr>
              <a:buFont typeface="+mj-lt"/>
              <a:buAutoNum type="arabicPeriod"/>
            </a:pPr>
            <a:r>
              <a:rPr lang="en-US" sz="2400" dirty="0" smtClean="0"/>
              <a:t>Verification of SSN validity and citizenship eligibility automatically (or later manually) in Portal when member accepts invitation</a:t>
            </a:r>
          </a:p>
          <a:p>
            <a:pPr marL="0" indent="0">
              <a:buClr>
                <a:schemeClr val="accent6"/>
              </a:buClr>
              <a:buNone/>
            </a:pPr>
            <a:r>
              <a:rPr lang="en-US" sz="2400" dirty="0" smtClean="0"/>
              <a:t>2.  Before AmeriCorps member’s first day of service:</a:t>
            </a:r>
          </a:p>
          <a:p>
            <a:pPr lvl="1">
              <a:buClr>
                <a:schemeClr val="accent6"/>
              </a:buClr>
              <a:buFont typeface="Arial" panose="020B0604020202020204" pitchFamily="34" charset="0"/>
              <a:buChar char="•"/>
            </a:pPr>
            <a:r>
              <a:rPr lang="en-US" dirty="0" smtClean="0"/>
              <a:t>Complete NSOPW</a:t>
            </a:r>
          </a:p>
          <a:p>
            <a:pPr lvl="1">
              <a:buClr>
                <a:schemeClr val="accent6"/>
              </a:buClr>
              <a:buFont typeface="Arial" panose="020B0604020202020204" pitchFamily="34" charset="0"/>
              <a:buChar char="•"/>
            </a:pPr>
            <a:r>
              <a:rPr lang="en-US" dirty="0" smtClean="0"/>
              <a:t>Initiate State/FBI background checks </a:t>
            </a:r>
            <a:r>
              <a:rPr lang="en-US" dirty="0" smtClean="0">
                <a:solidFill>
                  <a:srgbClr val="FF0000"/>
                </a:solidFill>
              </a:rPr>
              <a:t>(California requires all checks are CLEARED prior to member start)</a:t>
            </a:r>
          </a:p>
          <a:p>
            <a:pPr lvl="1">
              <a:buClr>
                <a:schemeClr val="accent6"/>
              </a:buClr>
              <a:buFont typeface="Arial" panose="020B0604020202020204" pitchFamily="34" charset="0"/>
              <a:buChar char="•"/>
            </a:pPr>
            <a:r>
              <a:rPr lang="en-US" dirty="0" smtClean="0"/>
              <a:t>In portal, verify these steps are completed and hit SAVE!</a:t>
            </a:r>
            <a:endParaRPr lang="en-US" sz="800" dirty="0" smtClean="0"/>
          </a:p>
          <a:p>
            <a:pPr marL="685800" lvl="1" indent="-457200">
              <a:buClr>
                <a:schemeClr val="accent6"/>
              </a:buClr>
              <a:buFont typeface="+mj-lt"/>
              <a:buAutoNum type="arabicPeriod"/>
            </a:pPr>
            <a:endParaRPr lang="en-US" sz="800" dirty="0" smtClean="0"/>
          </a:p>
          <a:p>
            <a:pPr marL="0" indent="0">
              <a:buClr>
                <a:schemeClr val="accent6"/>
              </a:buClr>
              <a:buNone/>
            </a:pPr>
            <a:r>
              <a:rPr lang="en-US" sz="2400" dirty="0" smtClean="0"/>
              <a:t>3.  Certify </a:t>
            </a:r>
            <a:r>
              <a:rPr lang="en-US" sz="2400" dirty="0"/>
              <a:t>member enrollment no later than 5</a:t>
            </a:r>
            <a:r>
              <a:rPr lang="en-US" sz="2400" baseline="30000" dirty="0"/>
              <a:t>th</a:t>
            </a:r>
            <a:r>
              <a:rPr lang="en-US" sz="2400" dirty="0"/>
              <a:t> calendar day from member’s start</a:t>
            </a:r>
          </a:p>
          <a:p>
            <a:pPr lvl="1"/>
            <a:endParaRPr lang="en-US" dirty="0" smtClean="0"/>
          </a:p>
          <a:p>
            <a:pPr lvl="1"/>
            <a:endParaRPr lang="en-US" dirty="0" smtClean="0"/>
          </a:p>
        </p:txBody>
      </p:sp>
      <p:sp>
        <p:nvSpPr>
          <p:cNvPr id="4" name="Slide Number Placeholder 3"/>
          <p:cNvSpPr>
            <a:spLocks noGrp="1"/>
          </p:cNvSpPr>
          <p:nvPr>
            <p:ph type="sldNum" sz="quarter" idx="10"/>
          </p:nvPr>
        </p:nvSpPr>
        <p:spPr/>
        <p:txBody>
          <a:bodyPr/>
          <a:lstStyle/>
          <a:p>
            <a:fld id="{0D3B86E4-7A01-4085-814F-FD0EC848E3F6}" type="slidenum">
              <a:rPr lang="en-US" smtClean="0"/>
              <a:pPr/>
              <a:t>6</a:t>
            </a:fld>
            <a:endParaRPr lang="en-US" dirty="0"/>
          </a:p>
        </p:txBody>
      </p:sp>
      <p:sp>
        <p:nvSpPr>
          <p:cNvPr id="6" name="Rectangle 5"/>
          <p:cNvSpPr/>
          <p:nvPr/>
        </p:nvSpPr>
        <p:spPr>
          <a:xfrm>
            <a:off x="457200" y="5032034"/>
            <a:ext cx="1524000" cy="11518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n w="0"/>
                <a:solidFill>
                  <a:schemeClr val="accent6">
                    <a:lumMod val="75000"/>
                  </a:schemeClr>
                </a:solidFill>
                <a:effectLst>
                  <a:outerShdw blurRad="38100" dist="19050" dir="2700000" algn="tl" rotWithShape="0">
                    <a:schemeClr val="dk1">
                      <a:alpha val="40000"/>
                    </a:schemeClr>
                  </a:outerShdw>
                </a:effectLst>
                <a:latin typeface="Arial"/>
                <a:cs typeface="Arial"/>
              </a:rPr>
              <a:t>Final Step: within 5 calendar days of start</a:t>
            </a:r>
            <a:endParaRPr lang="en-US" dirty="0">
              <a:ln w="0"/>
              <a:solidFill>
                <a:schemeClr val="accent6">
                  <a:lumMod val="75000"/>
                </a:schemeClr>
              </a:solidFill>
              <a:effectLst>
                <a:outerShdw blurRad="38100" dist="19050" dir="2700000" algn="tl" rotWithShape="0">
                  <a:schemeClr val="dk1">
                    <a:alpha val="40000"/>
                  </a:schemeClr>
                </a:outerShdw>
              </a:effectLst>
              <a:latin typeface="Arial"/>
              <a:cs typeface="Arial"/>
            </a:endParaRPr>
          </a:p>
        </p:txBody>
      </p:sp>
      <p:sp>
        <p:nvSpPr>
          <p:cNvPr id="8" name="Down Arrow 7"/>
          <p:cNvSpPr/>
          <p:nvPr/>
        </p:nvSpPr>
        <p:spPr>
          <a:xfrm>
            <a:off x="0" y="1262062"/>
            <a:ext cx="2286000" cy="3620408"/>
          </a:xfrm>
          <a:prstGeom prst="downArrow">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accent6">
                    <a:lumMod val="75000"/>
                  </a:schemeClr>
                </a:solidFill>
                <a:latin typeface="Arial"/>
                <a:cs typeface="Arial"/>
              </a:rPr>
              <a:t>Steps to conduct PRIOR to </a:t>
            </a:r>
            <a:r>
              <a:rPr lang="en-US" dirty="0" err="1" smtClean="0">
                <a:solidFill>
                  <a:schemeClr val="accent6">
                    <a:lumMod val="75000"/>
                  </a:schemeClr>
                </a:solidFill>
                <a:latin typeface="Arial"/>
                <a:cs typeface="Arial"/>
              </a:rPr>
              <a:t>MemberSTART</a:t>
            </a:r>
            <a:endParaRPr lang="en-US" dirty="0">
              <a:solidFill>
                <a:schemeClr val="accent6">
                  <a:lumMod val="75000"/>
                </a:schemeClr>
              </a:solidFill>
              <a:latin typeface="Arial"/>
              <a:cs typeface="Arial"/>
            </a:endParaRPr>
          </a:p>
        </p:txBody>
      </p:sp>
    </p:spTree>
    <p:extLst>
      <p:ext uri="{BB962C8B-B14F-4D97-AF65-F5344CB8AC3E}">
        <p14:creationId xmlns:p14="http://schemas.microsoft.com/office/powerpoint/2010/main" val="120793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STEP 1: Invitation and Member Acceptance</a:t>
            </a:r>
          </a:p>
        </p:txBody>
      </p:sp>
      <p:sp>
        <p:nvSpPr>
          <p:cNvPr id="3" name="Content Placeholder 2"/>
          <p:cNvSpPr>
            <a:spLocks noGrp="1"/>
          </p:cNvSpPr>
          <p:nvPr>
            <p:ph idx="1"/>
          </p:nvPr>
        </p:nvSpPr>
        <p:spPr/>
        <p:txBody>
          <a:bodyPr/>
          <a:lstStyle/>
          <a:p>
            <a:endParaRPr lang="en-US" dirty="0"/>
          </a:p>
          <a:p>
            <a:pPr marL="0" indent="0">
              <a:buNone/>
            </a:pPr>
            <a:r>
              <a:rPr lang="en-US" dirty="0" smtClean="0"/>
              <a:t>Program sends </a:t>
            </a:r>
            <a:r>
              <a:rPr lang="en-US" dirty="0"/>
              <a:t>invitations to serve in AmeriCorps to prospective members.</a:t>
            </a:r>
          </a:p>
          <a:p>
            <a:endParaRPr lang="en-US" dirty="0"/>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407321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Programs See: Invite Members</a:t>
            </a:r>
          </a:p>
        </p:txBody>
      </p:sp>
      <p:pic>
        <p:nvPicPr>
          <p:cNvPr id="5" name="Content Placeholder 4"/>
          <p:cNvPicPr>
            <a:picLocks noGrp="1" noChangeAspect="1"/>
          </p:cNvPicPr>
          <p:nvPr>
            <p:ph idx="1"/>
          </p:nvPr>
        </p:nvPicPr>
        <p:blipFill>
          <a:blip r:embed="rId3"/>
          <a:stretch>
            <a:fillRect/>
          </a:stretch>
        </p:blipFill>
        <p:spPr>
          <a:xfrm>
            <a:off x="445296" y="1359839"/>
            <a:ext cx="6380859" cy="5072062"/>
          </a:xfrm>
          <a:prstGeom prst="rect">
            <a:avLst/>
          </a:prstGeom>
          <a:ln>
            <a:solidFill>
              <a:schemeClr val="tx1"/>
            </a:solidFill>
          </a:ln>
        </p:spPr>
      </p:pic>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
        <p:nvSpPr>
          <p:cNvPr id="6" name="TextBox 5"/>
          <p:cNvSpPr txBox="1"/>
          <p:nvPr/>
        </p:nvSpPr>
        <p:spPr>
          <a:xfrm>
            <a:off x="6196612" y="2867907"/>
            <a:ext cx="2763141" cy="600164"/>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Enter applicant’s data and select the program, grant year, and service location from the drop-down lists.</a:t>
            </a:r>
          </a:p>
        </p:txBody>
      </p:sp>
      <p:sp>
        <p:nvSpPr>
          <p:cNvPr id="7" name="TextBox 6"/>
          <p:cNvSpPr txBox="1"/>
          <p:nvPr/>
        </p:nvSpPr>
        <p:spPr>
          <a:xfrm>
            <a:off x="7655170" y="3734549"/>
            <a:ext cx="1031630" cy="2123658"/>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Click on </a:t>
            </a:r>
            <a:r>
              <a:rPr kumimoji="0" lang="en-US" sz="1100" b="1" i="0" u="none" strike="noStrike" kern="1200" cap="none" spc="0" normalizeH="0" baseline="0" noProof="0" dirty="0">
                <a:ln>
                  <a:noFill/>
                </a:ln>
                <a:solidFill>
                  <a:srgbClr val="000000"/>
                </a:solidFill>
                <a:effectLst/>
                <a:uLnTx/>
                <a:uFillTx/>
                <a:latin typeface="Calibri"/>
                <a:ea typeface="+mn-ea"/>
                <a:cs typeface="+mn-cs"/>
              </a:rPr>
              <a:t>add another </a:t>
            </a:r>
            <a:r>
              <a:rPr kumimoji="0" lang="en-US" sz="1100" b="0" i="0" u="none" strike="noStrike" kern="1200" cap="none" spc="0" normalizeH="0" baseline="0" noProof="0" dirty="0">
                <a:ln>
                  <a:noFill/>
                </a:ln>
                <a:solidFill>
                  <a:srgbClr val="000000"/>
                </a:solidFill>
                <a:effectLst/>
                <a:uLnTx/>
                <a:uFillTx/>
                <a:latin typeface="Calibri"/>
                <a:ea typeface="+mn-ea"/>
                <a:cs typeface="+mn-cs"/>
              </a:rPr>
              <a:t>to send the current invitation and enter another.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a:ea typeface="+mn-ea"/>
                <a:cs typeface="+mn-cs"/>
              </a:rPr>
              <a:t>Click on </a:t>
            </a:r>
            <a:r>
              <a:rPr kumimoji="0" lang="en-US" sz="1100" b="1" i="0" u="none" strike="noStrike" kern="1200" cap="none" spc="0" normalizeH="0" baseline="0" noProof="0" dirty="0">
                <a:ln>
                  <a:noFill/>
                </a:ln>
                <a:solidFill>
                  <a:srgbClr val="000000"/>
                </a:solidFill>
                <a:effectLst/>
                <a:uLnTx/>
                <a:uFillTx/>
                <a:latin typeface="Calibri"/>
                <a:ea typeface="+mn-ea"/>
                <a:cs typeface="+mn-cs"/>
              </a:rPr>
              <a:t>save</a:t>
            </a:r>
            <a:r>
              <a:rPr kumimoji="0" lang="en-US" sz="1100" b="0" i="0" u="none" strike="noStrike" kern="1200" cap="none" spc="0" normalizeH="0" baseline="0" noProof="0" dirty="0">
                <a:ln>
                  <a:noFill/>
                </a:ln>
                <a:solidFill>
                  <a:srgbClr val="000000"/>
                </a:solidFill>
                <a:effectLst/>
                <a:uLnTx/>
                <a:uFillTx/>
                <a:latin typeface="Calibri"/>
                <a:ea typeface="+mn-ea"/>
                <a:cs typeface="+mn-cs"/>
              </a:rPr>
              <a:t> to </a:t>
            </a:r>
            <a:r>
              <a:rPr kumimoji="0" lang="en-US" sz="1100" b="0" i="0" u="none" strike="noStrike" kern="1200" cap="none" spc="0" normalizeH="0" baseline="0" noProof="0" dirty="0">
                <a:ln>
                  <a:solidFill>
                    <a:srgbClr val="000000"/>
                  </a:solidFill>
                </a:ln>
                <a:solidFill>
                  <a:srgbClr val="000000"/>
                </a:solidFill>
                <a:effectLst/>
                <a:uLnTx/>
                <a:uFillTx/>
                <a:latin typeface="Calibri"/>
                <a:ea typeface="+mn-ea"/>
                <a:cs typeface="+mn-cs"/>
              </a:rPr>
              <a:t>send</a:t>
            </a:r>
            <a:r>
              <a:rPr kumimoji="0" lang="en-US" sz="1100" b="0" i="0" u="none" strike="noStrike" kern="1200" cap="none" spc="0" normalizeH="0" baseline="0" noProof="0" dirty="0">
                <a:ln>
                  <a:noFill/>
                </a:ln>
                <a:solidFill>
                  <a:srgbClr val="000000"/>
                </a:solidFill>
                <a:effectLst/>
                <a:uLnTx/>
                <a:uFillTx/>
                <a:latin typeface="Calibri"/>
                <a:ea typeface="+mn-ea"/>
                <a:cs typeface="+mn-cs"/>
              </a:rPr>
              <a:t> one invitation and return to your home page.</a:t>
            </a:r>
          </a:p>
        </p:txBody>
      </p:sp>
      <p:cxnSp>
        <p:nvCxnSpPr>
          <p:cNvPr id="10" name="Straight Arrow Connector 9"/>
          <p:cNvCxnSpPr>
            <a:stCxn id="6" idx="1"/>
          </p:cNvCxnSpPr>
          <p:nvPr/>
        </p:nvCxnSpPr>
        <p:spPr>
          <a:xfrm flipH="1">
            <a:off x="4314093" y="3167989"/>
            <a:ext cx="1882519" cy="67718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6049108" y="4599041"/>
            <a:ext cx="1606063" cy="53566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8402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will applicants see?</a:t>
            </a:r>
          </a:p>
        </p:txBody>
      </p:sp>
      <p:sp>
        <p:nvSpPr>
          <p:cNvPr id="3" name="Content Placeholder 2"/>
          <p:cNvSpPr>
            <a:spLocks noGrp="1"/>
          </p:cNvSpPr>
          <p:nvPr>
            <p:ph idx="1"/>
          </p:nvPr>
        </p:nvSpPr>
        <p:spPr/>
        <p:txBody>
          <a:bodyPr/>
          <a:lstStyle/>
          <a:p>
            <a:r>
              <a:rPr lang="en-US" dirty="0"/>
              <a:t>Text of invitation to serve message:</a:t>
            </a:r>
          </a:p>
        </p:txBody>
      </p:sp>
      <p:sp>
        <p:nvSpPr>
          <p:cNvPr id="4" name="Slide Number Placeholder 3"/>
          <p:cNvSpPr>
            <a:spLocks noGrp="1"/>
          </p:cNvSpPr>
          <p:nvPr>
            <p:ph type="sldNum" sz="quarter" idx="429496729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D3B86E4-7A01-4085-814F-FD0EC848E3F6}" type="slidenum">
              <a:rPr kumimoji="0" lang="en-US" sz="1800" b="0" i="0" u="none" strike="noStrike" kern="1200" cap="none" spc="0" normalizeH="0" baseline="0" noProof="0" smtClean="0">
                <a:ln>
                  <a:noFill/>
                </a:ln>
                <a:solidFill>
                  <a:srgbClr val="000000"/>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pic>
        <p:nvPicPr>
          <p:cNvPr id="5" name="Picture 4"/>
          <p:cNvPicPr/>
          <p:nvPr/>
        </p:nvPicPr>
        <p:blipFill>
          <a:blip r:embed="rId3"/>
          <a:stretch>
            <a:fillRect/>
          </a:stretch>
        </p:blipFill>
        <p:spPr>
          <a:xfrm>
            <a:off x="1204546" y="1880431"/>
            <a:ext cx="6734908" cy="2560418"/>
          </a:xfrm>
          <a:prstGeom prst="rect">
            <a:avLst/>
          </a:prstGeom>
        </p:spPr>
      </p:pic>
      <p:sp>
        <p:nvSpPr>
          <p:cNvPr id="6" name="TextBox 5"/>
          <p:cNvSpPr txBox="1"/>
          <p:nvPr/>
        </p:nvSpPr>
        <p:spPr>
          <a:xfrm>
            <a:off x="5709139" y="4285538"/>
            <a:ext cx="2828584"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This is a unique link for each applicant</a:t>
            </a:r>
            <a:r>
              <a:rPr kumimoji="0" lang="en-US" sz="1100" b="0" i="0" u="none" strike="noStrike" kern="1200" cap="none" spc="0" normalizeH="0" baseline="0" noProof="0" dirty="0">
                <a:ln>
                  <a:noFill/>
                </a:ln>
                <a:solidFill>
                  <a:srgbClr val="000000"/>
                </a:solidFill>
                <a:effectLst/>
                <a:uLnTx/>
                <a:uFillTx/>
                <a:latin typeface="Calibri"/>
                <a:ea typeface="+mn-ea"/>
                <a:cs typeface="+mn-cs"/>
              </a:rPr>
              <a:t>.</a:t>
            </a:r>
          </a:p>
        </p:txBody>
      </p:sp>
      <p:cxnSp>
        <p:nvCxnSpPr>
          <p:cNvPr id="8" name="Straight Arrow Connector 7"/>
          <p:cNvCxnSpPr/>
          <p:nvPr/>
        </p:nvCxnSpPr>
        <p:spPr>
          <a:xfrm flipH="1" flipV="1">
            <a:off x="3505200" y="3622431"/>
            <a:ext cx="2203940" cy="95861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30386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13">
      <a:dk1>
        <a:srgbClr val="000000"/>
      </a:dk1>
      <a:lt1>
        <a:sysClr val="window" lastClr="FFFFFF"/>
      </a:lt1>
      <a:dk2>
        <a:srgbClr val="00439D"/>
      </a:dk2>
      <a:lt2>
        <a:srgbClr val="F0AB00"/>
      </a:lt2>
      <a:accent1>
        <a:srgbClr val="ED2623"/>
      </a:accent1>
      <a:accent2>
        <a:srgbClr val="983122"/>
      </a:accent2>
      <a:accent3>
        <a:srgbClr val="2C6759"/>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22">
      <a:dk1>
        <a:srgbClr val="000000"/>
      </a:dk1>
      <a:lt1>
        <a:sysClr val="window" lastClr="FFFFFF"/>
      </a:lt1>
      <a:dk2>
        <a:srgbClr val="01439F"/>
      </a:dk2>
      <a:lt2>
        <a:srgbClr val="F0AB00"/>
      </a:lt2>
      <a:accent1>
        <a:srgbClr val="ED2623"/>
      </a:accent1>
      <a:accent2>
        <a:srgbClr val="E17722"/>
      </a:accent2>
      <a:accent3>
        <a:srgbClr val="009B3A"/>
      </a:accent3>
      <a:accent4>
        <a:srgbClr val="002556"/>
      </a:accent4>
      <a:accent5>
        <a:srgbClr val="FDFFFF"/>
      </a:accent5>
      <a:accent6>
        <a:srgbClr val="55505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dirty="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1456</TotalTime>
  <Words>2474</Words>
  <Application>Microsoft Office PowerPoint</Application>
  <PresentationFormat>On-screen Show (4:3)</PresentationFormat>
  <Paragraphs>173</Paragraphs>
  <Slides>21</Slides>
  <Notes>17</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21</vt:i4>
      </vt:variant>
    </vt:vector>
  </HeadingPairs>
  <TitlesOfParts>
    <vt:vector size="28" baseType="lpstr">
      <vt:lpstr>Arial</vt:lpstr>
      <vt:lpstr>Calibri</vt:lpstr>
      <vt:lpstr>Open Sans Condensed</vt:lpstr>
      <vt:lpstr>Office Theme</vt:lpstr>
      <vt:lpstr>2_Office Theme</vt:lpstr>
      <vt:lpstr>1_Office Theme</vt:lpstr>
      <vt:lpstr>3_Office Theme</vt:lpstr>
      <vt:lpstr>Welcome to the New Program Year!  </vt:lpstr>
      <vt:lpstr>Service Opportunity Listings</vt:lpstr>
      <vt:lpstr> The 2018 Multi-Step Enrollment Process</vt:lpstr>
      <vt:lpstr>Purpose</vt:lpstr>
      <vt:lpstr>Important Considerations</vt:lpstr>
      <vt:lpstr>Member Enrollment Basic Rules</vt:lpstr>
      <vt:lpstr> STEP 1: Invitation and Member Acceptance</vt:lpstr>
      <vt:lpstr>What Programs See: Invite Members</vt:lpstr>
      <vt:lpstr>What will applicants see?</vt:lpstr>
      <vt:lpstr>What will applicants see?</vt:lpstr>
      <vt:lpstr>What will applicants see?</vt:lpstr>
      <vt:lpstr>What Programs See:  Pending Enrollment Workbasket</vt:lpstr>
      <vt:lpstr>Step 2 -- New Section: SSN and Citizenship Verification</vt:lpstr>
      <vt:lpstr> SSN and Citizenship Verification</vt:lpstr>
      <vt:lpstr> Step 3: CHC Verification – MUST be done before the member START date</vt:lpstr>
      <vt:lpstr>Final Step: Enter Placement Information &amp; Enroll member!</vt:lpstr>
      <vt:lpstr>Member Enrollment Workflow—START EARLY!</vt:lpstr>
      <vt:lpstr>Additional Tips</vt:lpstr>
      <vt:lpstr>Resources</vt:lpstr>
      <vt:lpstr>Questions?</vt:lpstr>
      <vt:lpstr>Survey</vt:lpstr>
    </vt:vector>
  </TitlesOfParts>
  <Company>Office of the Governor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Presenter Name Presenter Title</dc:title>
  <dc:creator>Dylan Moore</dc:creator>
  <cp:lastModifiedBy>Kari MacDonald</cp:lastModifiedBy>
  <cp:revision>151</cp:revision>
  <cp:lastPrinted>2018-08-17T00:33:17Z</cp:lastPrinted>
  <dcterms:created xsi:type="dcterms:W3CDTF">2017-06-07T16:09:11Z</dcterms:created>
  <dcterms:modified xsi:type="dcterms:W3CDTF">2018-08-17T19:22:21Z</dcterms:modified>
</cp:coreProperties>
</file>